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5" r:id="rId1"/>
  </p:sldMasterIdLst>
  <p:notesMasterIdLst>
    <p:notesMasterId r:id="rId12"/>
  </p:notesMasterIdLst>
  <p:handoutMasterIdLst>
    <p:handoutMasterId r:id="rId13"/>
  </p:handoutMasterIdLst>
  <p:sldIdLst>
    <p:sldId id="399" r:id="rId2"/>
    <p:sldId id="391" r:id="rId3"/>
    <p:sldId id="392" r:id="rId4"/>
    <p:sldId id="360" r:id="rId5"/>
    <p:sldId id="361" r:id="rId6"/>
    <p:sldId id="423" r:id="rId7"/>
    <p:sldId id="424" r:id="rId8"/>
    <p:sldId id="363" r:id="rId9"/>
    <p:sldId id="364" r:id="rId10"/>
    <p:sldId id="366" r:id="rId11"/>
  </p:sldIdLst>
  <p:sldSz cx="9144000" cy="6858000" type="screen4x3"/>
  <p:notesSz cx="6858000" cy="9144000"/>
  <p:custDataLst>
    <p:tags r:id="rId14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Verdana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Verdana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Verdana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Verdana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B61"/>
    <a:srgbClr val="573435"/>
    <a:srgbClr val="D28026"/>
    <a:srgbClr val="B85826"/>
    <a:srgbClr val="B83A26"/>
    <a:srgbClr val="00579C"/>
    <a:srgbClr val="FFCC66"/>
    <a:srgbClr val="6D7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14" autoAdjust="0"/>
    <p:restoredTop sz="92140"/>
  </p:normalViewPr>
  <p:slideViewPr>
    <p:cSldViewPr>
      <p:cViewPr varScale="1">
        <p:scale>
          <a:sx n="109" d="100"/>
          <a:sy n="109" d="100"/>
        </p:scale>
        <p:origin x="2024" y="192"/>
      </p:cViewPr>
      <p:guideLst>
        <p:guide orient="horz" pos="238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60" d="100"/>
        <a:sy n="16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hangingPunct="0">
              <a:defRPr sz="1200">
                <a:latin typeface="Verdana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hangingPunct="0">
              <a:defRPr sz="1200">
                <a:latin typeface="Verdana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B01D7386-B720-44C2-B595-D0AAAB5A643A}" type="datetime1">
              <a:rPr lang="en-US"/>
              <a:pPr>
                <a:defRPr/>
              </a:pPr>
              <a:t>9/13/20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hangingPunct="0">
              <a:defRPr sz="1200">
                <a:latin typeface="Verdana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0" hangingPunct="0">
              <a:defRPr sz="1200">
                <a:latin typeface="Verdana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E57F43C4-BEE9-4DA5-84AE-77CDA69BE2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3433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Verdana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Verdana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Verdana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Verdana" pitchFamily="-105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D3BEEFFC-2222-4709-BD40-8E6C041A43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9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105" charset="0"/>
        <a:ea typeface="ＭＳ Ｐゴシック" pitchFamily="-105" charset="-128"/>
        <a:cs typeface="ＭＳ Ｐゴシック" pitchFamily="-10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105" charset="0"/>
        <a:ea typeface="ＭＳ Ｐゴシック" pitchFamily="-10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105" charset="0"/>
        <a:ea typeface="ＭＳ Ｐゴシック" pitchFamily="-10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105" charset="0"/>
        <a:ea typeface="ＭＳ Ｐゴシック" pitchFamily="-10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-105" charset="0"/>
        <a:ea typeface="ＭＳ Ｐゴシック" pitchFamily="-10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3BEEFFC-2222-4709-BD40-8E6C041A437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16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30990-4A81-AC42-B85E-99743958C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447801"/>
            <a:ext cx="6858000" cy="1011237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FD7A40-8869-6946-8022-D568B587C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9162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D4E78ECE-56A0-624F-9574-B87F182E95E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4438" y="1217197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092D2373-0A8D-C94F-BE1B-61079E7ABC5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621281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60154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D4E78ECE-56A0-624F-9574-B87F182E95E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4438" y="0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092D2373-0A8D-C94F-BE1B-61079E7ABC5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762000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9736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6D2971D8-02F5-4943-95C7-638EA85F5E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76200"/>
            <a:ext cx="8763000" cy="6723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EA2EFDB-E091-E74A-822D-CFE646362A4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2400" y="1143000"/>
            <a:ext cx="44958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-105" charset="0"/>
                <a:ea typeface="MS PGothic" pitchFamily="34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-105" charset="0"/>
                <a:ea typeface="MS PGothic" pitchFamily="34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-105" charset="0"/>
                <a:ea typeface="MS PGothic" pitchFamily="34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-105" charset="0"/>
                <a:ea typeface="MS PGothic" pitchFamily="34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-105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-105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-105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Verdana" pitchFamily="-105" charset="0"/>
              </a:defRPr>
            </a:lvl9pPr>
          </a:lstStyle>
          <a:p>
            <a:endParaRPr lang="en-US" sz="2000" kern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A5DFF9-9FF7-3343-A3CA-E89C2D95F27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5608" y="1066800"/>
            <a:ext cx="4495800" cy="56403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BA7E54DB-574F-784D-A7A3-A8D8FD01033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762000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82016710-58A5-C649-9D3B-D6F60AE849D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6D2971D8-02F5-4943-95C7-638EA85F5E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76200"/>
            <a:ext cx="8763000" cy="6723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" name="Rectangle 9">
            <a:extLst>
              <a:ext uri="{FF2B5EF4-FFF2-40B4-BE49-F238E27FC236}">
                <a16:creationId xmlns:a16="http://schemas.microsoft.com/office/drawing/2014/main" id="{BA7E54DB-574F-784D-A7A3-A8D8FD01033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762000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82016710-58A5-C649-9D3B-D6F60AE849D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FED4F0-8DF0-0B4A-94A3-30DD877451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" y="950148"/>
            <a:ext cx="7016002" cy="39465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969D33-8D88-8549-8108-062C8ABA065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7600" y="3448849"/>
            <a:ext cx="1447800" cy="1447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9880603-C9DF-384F-A153-98248D595D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4004" y="5039079"/>
            <a:ext cx="8761396" cy="178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882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8763000" cy="685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AC418C92-7D0E-B44E-8E07-1933F59CBAD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762000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E636F641-C0B8-054F-A42C-15748FF486D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sz="18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  <a:alpha val="7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76200"/>
            <a:ext cx="8763000" cy="6723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912813"/>
            <a:ext cx="8763000" cy="58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0" r:id="rId2"/>
    <p:sldLayoutId id="2147483676" r:id="rId3"/>
    <p:sldLayoutId id="2147483682" r:id="rId4"/>
    <p:sldLayoutId id="2147483677" r:id="rId5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1" i="0" u="none">
          <a:solidFill>
            <a:schemeClr val="tx1"/>
          </a:solidFill>
          <a:latin typeface="+mj-lt"/>
          <a:ea typeface="MS PGothic" pitchFamily="34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-105" charset="0"/>
          <a:ea typeface="MS PGothic" pitchFamily="34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-105" charset="0"/>
          <a:ea typeface="MS PGothic" pitchFamily="34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-105" charset="0"/>
          <a:ea typeface="MS PGothic" pitchFamily="34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-105" charset="0"/>
          <a:ea typeface="MS PGothic" pitchFamily="34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-10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-10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-10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Verdana" pitchFamily="-105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0" i="0" u="none">
          <a:solidFill>
            <a:schemeClr val="tx1"/>
          </a:solidFill>
          <a:latin typeface="+mn-lt"/>
          <a:ea typeface="MS PGothic" pitchFamily="34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pitchFamily="-10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pitchFamily="-10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pitchFamily="-10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pitchFamily="-10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FEF55-E7D9-A94A-997B-C6913460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-128"/>
              </a:rPr>
              <a:t>When </a:t>
            </a:r>
            <a:r>
              <a:rPr lang="en-US" i="1" dirty="0">
                <a:ea typeface="ＭＳ Ｐゴシック" charset="-128"/>
              </a:rPr>
              <a:t>X</a:t>
            </a:r>
            <a:r>
              <a:rPr lang="en-US" dirty="0">
                <a:ea typeface="ＭＳ Ｐゴシック" charset="-128"/>
              </a:rPr>
              <a:t> is Binary (</a:t>
            </a:r>
            <a:r>
              <a:rPr lang="en-US" dirty="0">
                <a:ea typeface="ＭＳ Ｐゴシック" pitchFamily="34" charset="-128"/>
              </a:rPr>
              <a:t>Dummy)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904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1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Binary and Continuous Variables 3</a:t>
            </a:r>
          </a:p>
        </p:txBody>
      </p:sp>
      <p:pic>
        <p:nvPicPr>
          <p:cNvPr id="347138" name="Content Placeholder 5" descr="fig08_08.gif"/>
          <p:cNvPicPr>
            <a:picLocks noGrp="1" noChangeAspect="1"/>
          </p:cNvPicPr>
          <p:nvPr>
            <p:ph idx="1"/>
          </p:nvPr>
        </p:nvPicPr>
        <p:blipFill>
          <a:blip r:embed="rId2"/>
          <a:srcRect l="-17809" r="-17809"/>
          <a:stretch>
            <a:fillRect/>
          </a:stretch>
        </p:blipFill>
        <p:spPr>
          <a:xfrm>
            <a:off x="-762000" y="912802"/>
            <a:ext cx="10744200" cy="5922161"/>
          </a:xfrm>
        </p:spPr>
      </p:pic>
    </p:spTree>
    <p:extLst>
      <p:ext uri="{BB962C8B-B14F-4D97-AF65-F5344CB8AC3E}">
        <p14:creationId xmlns:p14="http://schemas.microsoft.com/office/powerpoint/2010/main" val="67816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One Binary Variable</a:t>
            </a:r>
          </a:p>
        </p:txBody>
      </p:sp>
      <p:sp>
        <p:nvSpPr>
          <p:cNvPr id="77826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763000" cy="5868987"/>
          </a:xfrm>
        </p:spPr>
        <p:txBody>
          <a:bodyPr/>
          <a:lstStyle/>
          <a:p>
            <a:r>
              <a:rPr lang="en-US" sz="2400" dirty="0">
                <a:ea typeface="ＭＳ Ｐゴシック" pitchFamily="34" charset="-128"/>
              </a:rPr>
              <a:t>Sometimes a regressor (X) is binary:</a:t>
            </a:r>
            <a:endParaRPr lang="en-US" sz="2000" i="1" dirty="0">
              <a:ea typeface="ＭＳ Ｐゴシック" pitchFamily="34" charset="-128"/>
            </a:endParaRPr>
          </a:p>
          <a:p>
            <a:pPr lvl="1"/>
            <a:r>
              <a:rPr lang="en-US" sz="2000" i="1" dirty="0">
                <a:ea typeface="ＭＳ Ｐゴシック" pitchFamily="34" charset="-128"/>
              </a:rPr>
              <a:t>X</a:t>
            </a:r>
            <a:r>
              <a:rPr lang="en-US" sz="2000" dirty="0">
                <a:ea typeface="ＭＳ Ｐゴシック" pitchFamily="34" charset="-128"/>
              </a:rPr>
              <a:t> = 1 if female, = 0 if male</a:t>
            </a:r>
          </a:p>
          <a:p>
            <a:pPr lvl="1"/>
            <a:r>
              <a:rPr lang="en-US" sz="2000" i="1" dirty="0">
                <a:ea typeface="ＭＳ Ｐゴシック" pitchFamily="34" charset="-128"/>
              </a:rPr>
              <a:t>X</a:t>
            </a:r>
            <a:r>
              <a:rPr lang="en-US" sz="2000" dirty="0">
                <a:ea typeface="ＭＳ Ｐゴシック" pitchFamily="34" charset="-128"/>
              </a:rPr>
              <a:t> = 1 if treated (experimental drug), = 0 if not</a:t>
            </a:r>
          </a:p>
          <a:p>
            <a:pPr lvl="1"/>
            <a:r>
              <a:rPr lang="en-US" sz="2000" i="1" dirty="0">
                <a:ea typeface="ＭＳ Ｐゴシック" pitchFamily="34" charset="-128"/>
              </a:rPr>
              <a:t>X</a:t>
            </a:r>
            <a:r>
              <a:rPr lang="en-US" sz="2000" dirty="0">
                <a:ea typeface="ＭＳ Ｐゴシック" pitchFamily="34" charset="-128"/>
              </a:rPr>
              <a:t> = 1 if small class size, = 0 if not</a:t>
            </a:r>
          </a:p>
          <a:p>
            <a:pPr marL="0" indent="0">
              <a:buNone/>
            </a:pPr>
            <a:endParaRPr lang="en-US" sz="2400" dirty="0">
              <a:ea typeface="ＭＳ Ｐゴシック" pitchFamily="34" charset="-128"/>
            </a:endParaRPr>
          </a:p>
          <a:p>
            <a:r>
              <a:rPr lang="en-US" sz="2400" dirty="0">
                <a:ea typeface="ＭＳ Ｐゴシック" pitchFamily="34" charset="-128"/>
              </a:rPr>
              <a:t>Binary regressors are sometimes called “dummy” variables</a:t>
            </a:r>
          </a:p>
          <a:p>
            <a:pPr marL="0" indent="0">
              <a:buNone/>
            </a:pPr>
            <a:endParaRPr lang="en-US" sz="2400" dirty="0">
              <a:ea typeface="ＭＳ Ｐゴシック" pitchFamily="34" charset="-128"/>
            </a:endParaRPr>
          </a:p>
          <a:p>
            <a:r>
              <a:rPr lang="en-US" sz="2400" dirty="0">
                <a:ea typeface="ＭＳ Ｐゴシック" pitchFamily="34" charset="-128"/>
              </a:rPr>
              <a:t>So far,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dirty="0">
                <a:ea typeface="ＭＳ Ｐゴシック" pitchFamily="34" charset="-128"/>
              </a:rPr>
              <a:t> has been called a “slope,” but that doesn’t make sense if </a:t>
            </a:r>
            <a:r>
              <a:rPr lang="en-US" sz="2400" i="1" dirty="0">
                <a:ea typeface="ＭＳ Ｐゴシック" pitchFamily="34" charset="-128"/>
              </a:rPr>
              <a:t>X</a:t>
            </a:r>
            <a:r>
              <a:rPr lang="en-US" sz="2400" dirty="0">
                <a:ea typeface="ＭＳ Ｐゴシック" pitchFamily="34" charset="-128"/>
              </a:rPr>
              <a:t> is binary</a:t>
            </a:r>
          </a:p>
          <a:p>
            <a:pPr marL="0" indent="0">
              <a:buNone/>
            </a:pPr>
            <a:endParaRPr lang="en-US" sz="2400" dirty="0">
              <a:ea typeface="ＭＳ Ｐゴシック" pitchFamily="34" charset="-128"/>
            </a:endParaRPr>
          </a:p>
          <a:p>
            <a:r>
              <a:rPr lang="en-US" sz="2400" dirty="0">
                <a:ea typeface="ＭＳ Ｐゴシック" pitchFamily="34" charset="-128"/>
              </a:rPr>
              <a:t>How do we interpret regression with a binary </a:t>
            </a:r>
            <a:r>
              <a:rPr lang="en-US" sz="2400" dirty="0" err="1">
                <a:ea typeface="ＭＳ Ｐゴシック" pitchFamily="34" charset="-128"/>
              </a:rPr>
              <a:t>regressor</a:t>
            </a:r>
            <a:r>
              <a:rPr lang="en-US" sz="2400" dirty="0">
                <a:ea typeface="ＭＳ Ｐゴシック" pitchFamily="34" charset="-128"/>
              </a:rPr>
              <a:t>?</a:t>
            </a:r>
          </a:p>
          <a:p>
            <a:pPr>
              <a:buFontTx/>
              <a:buNone/>
            </a:pPr>
            <a:endParaRPr lang="en-US" sz="20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8906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One Binary Variable </a:t>
            </a:r>
            <a:r>
              <a:rPr lang="en-US" sz="1800" dirty="0">
                <a:ea typeface="ＭＳ Ｐゴシック" pitchFamily="34" charset="-128"/>
              </a:rPr>
              <a:t>(Interpretation)</a:t>
            </a:r>
            <a:endParaRPr lang="en-US" sz="1800" b="0" dirty="0">
              <a:ea typeface="ＭＳ Ｐゴシック" pitchFamily="34" charset="-128"/>
            </a:endParaRPr>
          </a:p>
        </p:txBody>
      </p:sp>
      <p:sp>
        <p:nvSpPr>
          <p:cNvPr id="7885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i="1" dirty="0">
                <a:ea typeface="ＭＳ Ｐゴシック" pitchFamily="34" charset="-128"/>
              </a:rPr>
              <a:t>Y</a:t>
            </a:r>
            <a:r>
              <a:rPr lang="en-US" i="1" baseline="-25000" dirty="0">
                <a:ea typeface="ＭＳ Ｐゴシック" pitchFamily="34" charset="-128"/>
              </a:rPr>
              <a:t>i</a:t>
            </a:r>
            <a:r>
              <a:rPr lang="en-US" dirty="0">
                <a:ea typeface="ＭＳ Ｐゴシック" pitchFamily="34" charset="-128"/>
              </a:rPr>
              <a:t> = </a:t>
            </a:r>
            <a:r>
              <a:rPr lang="en-US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baseline="-25000" dirty="0">
                <a:ea typeface="ＭＳ Ｐゴシック" pitchFamily="34" charset="-128"/>
              </a:rPr>
              <a:t>0</a:t>
            </a:r>
            <a:r>
              <a:rPr lang="en-US" dirty="0">
                <a:ea typeface="ＭＳ Ｐゴシック" pitchFamily="34" charset="-128"/>
              </a:rPr>
              <a:t> + </a:t>
            </a:r>
            <a:r>
              <a:rPr lang="en-US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baseline="-25000" dirty="0">
                <a:ea typeface="ＭＳ Ｐゴシック" pitchFamily="34" charset="-128"/>
              </a:rPr>
              <a:t>1</a:t>
            </a:r>
            <a:r>
              <a:rPr lang="en-US" i="1" dirty="0">
                <a:ea typeface="ＭＳ Ｐゴシック" pitchFamily="34" charset="-128"/>
              </a:rPr>
              <a:t>X</a:t>
            </a:r>
            <a:r>
              <a:rPr lang="en-US" i="1" baseline="-25000" dirty="0">
                <a:ea typeface="ＭＳ Ｐゴシック" pitchFamily="34" charset="-128"/>
              </a:rPr>
              <a:t>i</a:t>
            </a:r>
            <a:r>
              <a:rPr lang="en-US" dirty="0">
                <a:ea typeface="ＭＳ Ｐゴシック" pitchFamily="34" charset="-128"/>
              </a:rPr>
              <a:t> + </a:t>
            </a:r>
            <a:r>
              <a:rPr lang="en-US" i="1" dirty="0" err="1">
                <a:ea typeface="ＭＳ Ｐゴシック" pitchFamily="34" charset="-128"/>
              </a:rPr>
              <a:t>u</a:t>
            </a:r>
            <a:r>
              <a:rPr lang="en-US" i="1" baseline="-25000" dirty="0" err="1">
                <a:ea typeface="ＭＳ Ｐゴシック" pitchFamily="34" charset="-128"/>
              </a:rPr>
              <a:t>i</a:t>
            </a:r>
            <a:r>
              <a:rPr lang="en-US" dirty="0">
                <a:ea typeface="ＭＳ Ｐゴシック" pitchFamily="34" charset="-128"/>
              </a:rPr>
              <a:t>, </a:t>
            </a:r>
          </a:p>
          <a:p>
            <a:pPr>
              <a:buFontTx/>
              <a:buNone/>
            </a:pPr>
            <a:r>
              <a:rPr lang="en-US" dirty="0">
                <a:ea typeface="ＭＳ Ｐゴシック" pitchFamily="34" charset="-128"/>
              </a:rPr>
              <a:t>	where </a:t>
            </a:r>
            <a:r>
              <a:rPr lang="en-US" i="1" dirty="0">
                <a:ea typeface="ＭＳ Ｐゴシック" pitchFamily="34" charset="-128"/>
              </a:rPr>
              <a:t>X</a:t>
            </a:r>
            <a:r>
              <a:rPr lang="en-US" dirty="0">
                <a:ea typeface="ＭＳ Ｐゴシック" pitchFamily="34" charset="-128"/>
              </a:rPr>
              <a:t> is binary (</a:t>
            </a:r>
            <a:r>
              <a:rPr lang="en-US" i="1" dirty="0">
                <a:ea typeface="ＭＳ Ｐゴシック" pitchFamily="34" charset="-128"/>
              </a:rPr>
              <a:t>X</a:t>
            </a:r>
            <a:r>
              <a:rPr lang="en-US" i="1" baseline="-25000" dirty="0">
                <a:ea typeface="ＭＳ Ｐゴシック" pitchFamily="34" charset="-128"/>
              </a:rPr>
              <a:t>i</a:t>
            </a:r>
            <a:r>
              <a:rPr lang="en-US" dirty="0">
                <a:ea typeface="ＭＳ Ｐゴシック" pitchFamily="34" charset="-128"/>
              </a:rPr>
              <a:t> = 0 or 1)</a:t>
            </a:r>
          </a:p>
          <a:p>
            <a:pPr>
              <a:buFontTx/>
              <a:buNone/>
            </a:pPr>
            <a:endParaRPr lang="en-US" sz="2000" dirty="0">
              <a:ea typeface="ＭＳ Ｐゴシック" pitchFamily="34" charset="-128"/>
            </a:endParaRPr>
          </a:p>
          <a:p>
            <a:r>
              <a:rPr lang="en-US" sz="2400" dirty="0">
                <a:ea typeface="ＭＳ Ｐゴシック" pitchFamily="34" charset="-128"/>
              </a:rPr>
              <a:t>When </a:t>
            </a:r>
            <a:r>
              <a:rPr lang="en-US" sz="2400" i="1" dirty="0">
                <a:ea typeface="ＭＳ Ｐゴシック" pitchFamily="34" charset="-128"/>
              </a:rPr>
              <a:t>X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= 0, </a:t>
            </a:r>
            <a:r>
              <a:rPr lang="en-US" sz="2400" i="1" dirty="0">
                <a:ea typeface="ＭＳ Ｐゴシック" pitchFamily="34" charset="-128"/>
              </a:rPr>
              <a:t>Y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0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 err="1">
                <a:ea typeface="ＭＳ Ｐゴシック" pitchFamily="34" charset="-128"/>
              </a:rPr>
              <a:t>u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</a:t>
            </a:r>
          </a:p>
          <a:p>
            <a:pPr lvl="1"/>
            <a:r>
              <a:rPr lang="en-US" sz="2000" dirty="0">
                <a:ea typeface="ＭＳ Ｐゴシック" pitchFamily="34" charset="-128"/>
              </a:rPr>
              <a:t>The mean of </a:t>
            </a:r>
            <a:r>
              <a:rPr lang="en-US" sz="2000" i="1" dirty="0">
                <a:ea typeface="ＭＳ Ｐゴシック" pitchFamily="34" charset="-128"/>
              </a:rPr>
              <a:t>Y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 is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0</a:t>
            </a:r>
          </a:p>
          <a:p>
            <a:pPr lvl="1"/>
            <a:r>
              <a:rPr lang="en-US" sz="2000" i="1" dirty="0">
                <a:ea typeface="ＭＳ Ｐゴシック" pitchFamily="34" charset="-128"/>
              </a:rPr>
              <a:t>E</a:t>
            </a:r>
            <a:r>
              <a:rPr lang="en-US" sz="2000" dirty="0">
                <a:ea typeface="ＭＳ Ｐゴシック" pitchFamily="34" charset="-128"/>
              </a:rPr>
              <a:t>(</a:t>
            </a:r>
            <a:r>
              <a:rPr lang="en-US" sz="2000" i="1" dirty="0" err="1">
                <a:ea typeface="ＭＳ Ｐゴシック" pitchFamily="34" charset="-128"/>
              </a:rPr>
              <a:t>Y</a:t>
            </a:r>
            <a:r>
              <a:rPr lang="en-US" sz="2000" i="1" baseline="-25000" dirty="0" err="1">
                <a:ea typeface="ＭＳ Ｐゴシック" pitchFamily="34" charset="-128"/>
              </a:rPr>
              <a:t>i</a:t>
            </a:r>
            <a:r>
              <a:rPr lang="en-US" sz="2000" dirty="0" err="1">
                <a:ea typeface="ＭＳ Ｐゴシック" pitchFamily="34" charset="-128"/>
              </a:rPr>
              <a:t>|</a:t>
            </a:r>
            <a:r>
              <a:rPr lang="en-US" sz="2000" i="1" dirty="0" err="1">
                <a:ea typeface="ＭＳ Ｐゴシック" pitchFamily="34" charset="-128"/>
              </a:rPr>
              <a:t>X</a:t>
            </a:r>
            <a:r>
              <a:rPr lang="en-US" sz="2000" i="1" baseline="-25000" dirty="0" err="1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=0) =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0</a:t>
            </a:r>
            <a:endParaRPr lang="en-US" sz="2000" dirty="0">
              <a:ea typeface="ＭＳ Ｐゴシック" pitchFamily="34" charset="-128"/>
            </a:endParaRPr>
          </a:p>
          <a:p>
            <a:pPr marL="0" indent="0">
              <a:buNone/>
            </a:pPr>
            <a:endParaRPr lang="en-US" sz="2400" dirty="0">
              <a:ea typeface="ＭＳ Ｐゴシック" pitchFamily="34" charset="-128"/>
            </a:endParaRPr>
          </a:p>
          <a:p>
            <a:r>
              <a:rPr lang="en-US" sz="2400" dirty="0">
                <a:ea typeface="ＭＳ Ｐゴシック" pitchFamily="34" charset="-128"/>
              </a:rPr>
              <a:t>When </a:t>
            </a:r>
            <a:r>
              <a:rPr lang="en-US" sz="2400" i="1" dirty="0">
                <a:ea typeface="ＭＳ Ｐゴシック" pitchFamily="34" charset="-128"/>
              </a:rPr>
              <a:t>X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= 1, </a:t>
            </a:r>
            <a:r>
              <a:rPr lang="en-US" sz="2400" i="1" dirty="0">
                <a:ea typeface="ＭＳ Ｐゴシック" pitchFamily="34" charset="-128"/>
              </a:rPr>
              <a:t>Y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0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 err="1">
                <a:ea typeface="ＭＳ Ｐゴシック" pitchFamily="34" charset="-128"/>
              </a:rPr>
              <a:t>u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</a:t>
            </a:r>
          </a:p>
          <a:p>
            <a:pPr lvl="1"/>
            <a:r>
              <a:rPr lang="en-US" sz="2000" dirty="0">
                <a:ea typeface="ＭＳ Ｐゴシック" pitchFamily="34" charset="-128"/>
              </a:rPr>
              <a:t>The mean of </a:t>
            </a:r>
            <a:r>
              <a:rPr lang="en-US" sz="2000" i="1" dirty="0">
                <a:ea typeface="ＭＳ Ｐゴシック" pitchFamily="34" charset="-128"/>
              </a:rPr>
              <a:t>Y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 is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0</a:t>
            </a:r>
            <a:r>
              <a:rPr lang="en-US" sz="2000" dirty="0">
                <a:ea typeface="ＭＳ Ｐゴシック" pitchFamily="34" charset="-128"/>
              </a:rPr>
              <a:t> +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endParaRPr lang="en-US" sz="2000" dirty="0">
              <a:ea typeface="ＭＳ Ｐゴシック" pitchFamily="34" charset="-128"/>
            </a:endParaRPr>
          </a:p>
          <a:p>
            <a:pPr lvl="1"/>
            <a:r>
              <a:rPr lang="en-US" sz="2000" i="1" dirty="0">
                <a:ea typeface="ＭＳ Ｐゴシック" pitchFamily="34" charset="-128"/>
              </a:rPr>
              <a:t>E</a:t>
            </a:r>
            <a:r>
              <a:rPr lang="en-US" sz="2000" dirty="0">
                <a:ea typeface="ＭＳ Ｐゴシック" pitchFamily="34" charset="-128"/>
              </a:rPr>
              <a:t>(</a:t>
            </a:r>
            <a:r>
              <a:rPr lang="en-US" sz="2000" i="1" dirty="0" err="1">
                <a:ea typeface="ＭＳ Ｐゴシック" pitchFamily="34" charset="-128"/>
              </a:rPr>
              <a:t>Y</a:t>
            </a:r>
            <a:r>
              <a:rPr lang="en-US" sz="2000" i="1" baseline="-25000" dirty="0" err="1">
                <a:ea typeface="ＭＳ Ｐゴシック" pitchFamily="34" charset="-128"/>
              </a:rPr>
              <a:t>i</a:t>
            </a:r>
            <a:r>
              <a:rPr lang="en-US" sz="2000" dirty="0" err="1">
                <a:ea typeface="ＭＳ Ｐゴシック" pitchFamily="34" charset="-128"/>
              </a:rPr>
              <a:t>|</a:t>
            </a:r>
            <a:r>
              <a:rPr lang="en-US" sz="2000" i="1" dirty="0" err="1">
                <a:ea typeface="ＭＳ Ｐゴシック" pitchFamily="34" charset="-128"/>
              </a:rPr>
              <a:t>X</a:t>
            </a:r>
            <a:r>
              <a:rPr lang="en-US" sz="2000" i="1" baseline="-25000" dirty="0" err="1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=1) =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0</a:t>
            </a:r>
            <a:r>
              <a:rPr lang="en-US" sz="2000" dirty="0">
                <a:ea typeface="ＭＳ Ｐゴシック" pitchFamily="34" charset="-128"/>
              </a:rPr>
              <a:t> +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endParaRPr lang="en-US" sz="2000" dirty="0">
              <a:ea typeface="ＭＳ Ｐゴシック" pitchFamily="34" charset="-128"/>
            </a:endParaRPr>
          </a:p>
          <a:p>
            <a:pPr>
              <a:buFontTx/>
              <a:buNone/>
            </a:pPr>
            <a:r>
              <a:rPr lang="en-US" sz="2000" i="1" dirty="0">
                <a:ea typeface="ＭＳ Ｐゴシック" pitchFamily="34" charset="-128"/>
              </a:rPr>
              <a:t> </a:t>
            </a:r>
            <a:endParaRPr lang="en-US" sz="2000" dirty="0">
              <a:ea typeface="ＭＳ Ｐゴシック" pitchFamily="34" charset="-128"/>
            </a:endParaRPr>
          </a:p>
          <a:p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ea typeface="ＭＳ Ｐゴシック" pitchFamily="34" charset="-128"/>
              </a:rPr>
              <a:t>E</a:t>
            </a:r>
            <a:r>
              <a:rPr lang="en-US" sz="2400" dirty="0">
                <a:ea typeface="ＭＳ Ｐゴシック" pitchFamily="34" charset="-128"/>
              </a:rPr>
              <a:t>(</a:t>
            </a:r>
            <a:r>
              <a:rPr lang="en-US" sz="2400" i="1" dirty="0" err="1">
                <a:ea typeface="ＭＳ Ｐゴシック" pitchFamily="34" charset="-128"/>
              </a:rPr>
              <a:t>Y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dirty="0" err="1">
                <a:ea typeface="ＭＳ Ｐゴシック" pitchFamily="34" charset="-128"/>
              </a:rPr>
              <a:t>|</a:t>
            </a:r>
            <a:r>
              <a:rPr lang="en-US" sz="2400" i="1" dirty="0" err="1"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=1) – </a:t>
            </a:r>
            <a:r>
              <a:rPr lang="en-US" sz="2400" i="1" dirty="0">
                <a:ea typeface="ＭＳ Ｐゴシック" pitchFamily="34" charset="-128"/>
              </a:rPr>
              <a:t>E</a:t>
            </a:r>
            <a:r>
              <a:rPr lang="en-US" sz="2400" dirty="0">
                <a:ea typeface="ＭＳ Ｐゴシック" pitchFamily="34" charset="-128"/>
              </a:rPr>
              <a:t>(</a:t>
            </a:r>
            <a:r>
              <a:rPr lang="en-US" sz="2400" i="1" dirty="0" err="1">
                <a:ea typeface="ＭＳ Ｐゴシック" pitchFamily="34" charset="-128"/>
              </a:rPr>
              <a:t>Y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dirty="0" err="1">
                <a:ea typeface="ＭＳ Ｐゴシック" pitchFamily="34" charset="-128"/>
              </a:rPr>
              <a:t>|</a:t>
            </a:r>
            <a:r>
              <a:rPr lang="en-US" sz="2400" i="1" dirty="0" err="1"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=0)</a:t>
            </a:r>
          </a:p>
          <a:p>
            <a:pPr lvl="1"/>
            <a:r>
              <a:rPr lang="en-US" sz="2000" dirty="0">
                <a:ea typeface="ＭＳ Ｐゴシック" pitchFamily="34" charset="-128"/>
              </a:rPr>
              <a:t>Difference in group means between </a:t>
            </a:r>
            <a:r>
              <a:rPr lang="en-US" sz="2000" i="1" dirty="0">
                <a:ea typeface="ＭＳ Ｐゴシック" pitchFamily="34" charset="-128"/>
              </a:rPr>
              <a:t>X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 = 0 and </a:t>
            </a:r>
            <a:r>
              <a:rPr lang="en-US" sz="2000" i="1" dirty="0">
                <a:ea typeface="ＭＳ Ｐゴシック" pitchFamily="34" charset="-128"/>
              </a:rPr>
              <a:t>X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 = 1 </a:t>
            </a:r>
          </a:p>
          <a:p>
            <a:pPr>
              <a:buFontTx/>
              <a:buNone/>
            </a:pPr>
            <a:endParaRPr lang="en-US" sz="20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3341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9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Two Binary Variables are Independent</a:t>
            </a:r>
          </a:p>
        </p:txBody>
      </p:sp>
      <p:sp>
        <p:nvSpPr>
          <p:cNvPr id="34099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FontTx/>
              <a:buNone/>
            </a:pPr>
            <a:endParaRPr lang="en-US" sz="2400" i="1" dirty="0">
              <a:ea typeface="ＭＳ Ｐゴシック" pitchFamily="34" charset="-128"/>
            </a:endParaRPr>
          </a:p>
          <a:p>
            <a:pPr algn="ctr">
              <a:buFontTx/>
              <a:buNone/>
            </a:pPr>
            <a:r>
              <a:rPr lang="en-US" sz="2400" i="1" dirty="0">
                <a:ea typeface="ＭＳ Ｐゴシック" pitchFamily="34" charset="-128"/>
              </a:rPr>
              <a:t>Y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0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 err="1">
                <a:ea typeface="ＭＳ Ｐゴシック" pitchFamily="34" charset="-128"/>
              </a:rPr>
              <a:t>u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endParaRPr lang="en-US" sz="2400" dirty="0">
              <a:ea typeface="ＭＳ Ｐゴシック" pitchFamily="34" charset="-128"/>
            </a:endParaRPr>
          </a:p>
          <a:p>
            <a:pPr algn="ctr">
              <a:buFontTx/>
              <a:buNone/>
            </a:pPr>
            <a:r>
              <a:rPr lang="en-US" sz="2400" dirty="0">
                <a:ea typeface="ＭＳ Ｐゴシック" pitchFamily="34" charset="-128"/>
              </a:rPr>
              <a:t> where 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, 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are binary</a:t>
            </a:r>
          </a:p>
          <a:p>
            <a:endParaRPr lang="en-US" sz="2400" i="1" dirty="0">
              <a:latin typeface="Lucida Grande"/>
              <a:ea typeface="Lucida Grande"/>
              <a:cs typeface="Lucida Grande"/>
              <a:sym typeface="Symbol" pitchFamily="18" charset="2"/>
            </a:endParaRPr>
          </a:p>
          <a:p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dirty="0">
                <a:ea typeface="ＭＳ Ｐゴシック" pitchFamily="34" charset="-128"/>
              </a:rPr>
              <a:t> is the effect of changing 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dirty="0">
                <a:ea typeface="ＭＳ Ｐゴシック" pitchFamily="34" charset="-128"/>
              </a:rPr>
              <a:t>=0 to 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dirty="0">
                <a:ea typeface="ＭＳ Ｐゴシック" pitchFamily="34" charset="-128"/>
              </a:rPr>
              <a:t>=1. In this specification, </a:t>
            </a:r>
            <a:r>
              <a:rPr lang="en-US" sz="2400" i="1" dirty="0">
                <a:ea typeface="ＭＳ Ｐゴシック" pitchFamily="34" charset="-128"/>
              </a:rPr>
              <a:t>this effect doesn’t depend on the value of D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endParaRPr lang="en-US" sz="24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80866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Two Binary Variables are Dependent</a:t>
            </a:r>
          </a:p>
        </p:txBody>
      </p:sp>
      <p:sp>
        <p:nvSpPr>
          <p:cNvPr id="3420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ea typeface="ＭＳ Ｐゴシック" pitchFamily="34" charset="-128"/>
              </a:rPr>
              <a:t>To allow the effect of changing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r>
              <a:rPr lang="en-US" sz="2000" dirty="0">
                <a:ea typeface="ＭＳ Ｐゴシック" pitchFamily="34" charset="-128"/>
              </a:rPr>
              <a:t> to depend on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dirty="0">
                <a:ea typeface="ＭＳ Ｐゴシック" pitchFamily="34" charset="-128"/>
              </a:rPr>
              <a:t>, include the “interaction term”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  <a:sym typeface="Euclid Symbol" pitchFamily="18" charset="2"/>
              </a:rPr>
              <a:t>×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 as a regressor:</a:t>
            </a:r>
            <a:r>
              <a:rPr lang="en-US" sz="2000" i="1" dirty="0">
                <a:ea typeface="ＭＳ Ｐゴシック" pitchFamily="34" charset="-128"/>
              </a:rPr>
              <a:t>	</a:t>
            </a:r>
          </a:p>
          <a:p>
            <a:pPr>
              <a:buFontTx/>
              <a:buNone/>
              <a:tabLst>
                <a:tab pos="1033463" algn="l"/>
              </a:tabLst>
            </a:pPr>
            <a:endParaRPr lang="en-US" sz="2000" i="1" dirty="0">
              <a:ea typeface="ＭＳ Ｐゴシック" pitchFamily="34" charset="-128"/>
            </a:endParaRPr>
          </a:p>
          <a:p>
            <a:pPr algn="ctr">
              <a:buFontTx/>
              <a:buNone/>
              <a:tabLst>
                <a:tab pos="1033463" algn="l"/>
              </a:tabLst>
            </a:pPr>
            <a:r>
              <a:rPr lang="en-US" sz="2400" i="1" dirty="0">
                <a:ea typeface="ＭＳ Ｐゴシック" pitchFamily="34" charset="-128"/>
              </a:rPr>
              <a:t>Y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0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3</a:t>
            </a:r>
            <a:r>
              <a:rPr lang="en-US" sz="2400" dirty="0">
                <a:ea typeface="ＭＳ Ｐゴシック" pitchFamily="34" charset="-128"/>
              </a:rPr>
              <a:t>(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  <a:sym typeface="Euclid Symbol" pitchFamily="18" charset="2"/>
              </a:rPr>
              <a:t>×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) + </a:t>
            </a:r>
            <a:r>
              <a:rPr lang="en-US" sz="2400" i="1" dirty="0" err="1">
                <a:ea typeface="ＭＳ Ｐゴシック" pitchFamily="34" charset="-128"/>
              </a:rPr>
              <a:t>u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endParaRPr lang="en-US" sz="2400" dirty="0">
              <a:ea typeface="ＭＳ Ｐゴシック" pitchFamily="34" charset="-128"/>
            </a:endParaRPr>
          </a:p>
          <a:p>
            <a:pPr>
              <a:buFontTx/>
              <a:buNone/>
              <a:tabLst>
                <a:tab pos="1033463" algn="l"/>
              </a:tabLst>
            </a:pPr>
            <a:r>
              <a:rPr lang="en-US" sz="2000" dirty="0">
                <a:ea typeface="ＭＳ Ｐゴシック" pitchFamily="34" charset="-128"/>
              </a:rPr>
              <a:t> </a:t>
            </a:r>
          </a:p>
          <a:p>
            <a:pPr>
              <a:buFontTx/>
              <a:buNone/>
              <a:tabLst>
                <a:tab pos="1033463" algn="l"/>
              </a:tabLst>
            </a:pPr>
            <a:r>
              <a:rPr lang="en-US" sz="2000" dirty="0">
                <a:ea typeface="ＭＳ Ｐゴシック" pitchFamily="34" charset="-128"/>
              </a:rPr>
              <a:t>General rule: compare the various cases</a:t>
            </a:r>
          </a:p>
          <a:p>
            <a:pPr>
              <a:buFontTx/>
              <a:buNone/>
              <a:tabLst>
                <a:tab pos="1033463" algn="l"/>
              </a:tabLst>
            </a:pPr>
            <a:r>
              <a:rPr lang="da-DK" sz="2000" i="1" dirty="0">
                <a:ea typeface="ＭＳ Ｐゴシック" pitchFamily="34" charset="-128"/>
              </a:rPr>
              <a:t>		E</a:t>
            </a:r>
            <a:r>
              <a:rPr lang="da-DK" sz="2000" dirty="0">
                <a:ea typeface="ＭＳ Ｐゴシック" pitchFamily="34" charset="-128"/>
              </a:rPr>
              <a:t>(</a:t>
            </a:r>
            <a:r>
              <a:rPr lang="da-DK" sz="2000" i="1" dirty="0">
                <a:ea typeface="ＭＳ Ｐゴシック" pitchFamily="34" charset="-128"/>
              </a:rPr>
              <a:t>Y</a:t>
            </a:r>
            <a:r>
              <a:rPr lang="da-DK" sz="2000" i="1" baseline="-25000" dirty="0">
                <a:ea typeface="ＭＳ Ｐゴシック" pitchFamily="34" charset="-128"/>
              </a:rPr>
              <a:t>i</a:t>
            </a:r>
            <a:r>
              <a:rPr lang="da-DK" sz="2000" dirty="0">
                <a:ea typeface="ＭＳ Ｐゴシック" pitchFamily="34" charset="-128"/>
              </a:rPr>
              <a:t>|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1</a:t>
            </a:r>
            <a:r>
              <a:rPr lang="da-DK" sz="2000" i="1" baseline="-25000" dirty="0">
                <a:ea typeface="ＭＳ Ｐゴシック" pitchFamily="34" charset="-128"/>
              </a:rPr>
              <a:t>i</a:t>
            </a:r>
            <a:r>
              <a:rPr lang="da-DK" sz="2000" dirty="0">
                <a:ea typeface="ＭＳ Ｐゴシック" pitchFamily="34" charset="-128"/>
              </a:rPr>
              <a:t>=0, 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2</a:t>
            </a:r>
            <a:r>
              <a:rPr lang="da-DK" sz="2000" i="1" baseline="-25000" dirty="0">
                <a:ea typeface="ＭＳ Ｐゴシック" pitchFamily="34" charset="-128"/>
              </a:rPr>
              <a:t>i</a:t>
            </a:r>
            <a:r>
              <a:rPr lang="da-DK" sz="2000" dirty="0">
                <a:ea typeface="ＭＳ Ｐゴシック" pitchFamily="34" charset="-128"/>
              </a:rPr>
              <a:t>=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2</a:t>
            </a:r>
            <a:r>
              <a:rPr lang="da-DK" sz="2000" dirty="0">
                <a:ea typeface="ＭＳ Ｐゴシック" pitchFamily="34" charset="-128"/>
              </a:rPr>
              <a:t>) =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000" baseline="-25000" dirty="0">
                <a:ea typeface="ＭＳ Ｐゴシック" pitchFamily="34" charset="-128"/>
              </a:rPr>
              <a:t>0</a:t>
            </a:r>
            <a:r>
              <a:rPr lang="da-DK" sz="2000" dirty="0">
                <a:ea typeface="ＭＳ Ｐゴシック" pitchFamily="34" charset="-128"/>
              </a:rPr>
              <a:t> +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000" baseline="-25000" dirty="0">
                <a:ea typeface="ＭＳ Ｐゴシック" pitchFamily="34" charset="-128"/>
              </a:rPr>
              <a:t>2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2</a:t>
            </a:r>
            <a:r>
              <a:rPr lang="da-DK" sz="2000" dirty="0">
                <a:ea typeface="ＭＳ Ｐゴシック" pitchFamily="34" charset="-128"/>
              </a:rPr>
              <a:t>			(b)</a:t>
            </a:r>
            <a:endParaRPr lang="en-US" sz="2000" dirty="0">
              <a:ea typeface="ＭＳ Ｐゴシック" pitchFamily="34" charset="-128"/>
            </a:endParaRPr>
          </a:p>
          <a:p>
            <a:pPr>
              <a:buFontTx/>
              <a:buNone/>
              <a:tabLst>
                <a:tab pos="1033463" algn="l"/>
              </a:tabLst>
            </a:pPr>
            <a:r>
              <a:rPr lang="en-US" sz="2000" i="1" dirty="0">
                <a:ea typeface="ＭＳ Ｐゴシック" pitchFamily="34" charset="-128"/>
              </a:rPr>
              <a:t>		E</a:t>
            </a:r>
            <a:r>
              <a:rPr lang="en-US" sz="2000" dirty="0">
                <a:ea typeface="ＭＳ Ｐゴシック" pitchFamily="34" charset="-128"/>
              </a:rPr>
              <a:t>(</a:t>
            </a:r>
            <a:r>
              <a:rPr lang="en-US" sz="2000" i="1" dirty="0">
                <a:ea typeface="ＭＳ Ｐゴシック" pitchFamily="34" charset="-128"/>
              </a:rPr>
              <a:t>Y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|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=1,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=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dirty="0">
                <a:ea typeface="ＭＳ Ｐゴシック" pitchFamily="34" charset="-128"/>
              </a:rPr>
              <a:t>) =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0</a:t>
            </a:r>
            <a:r>
              <a:rPr lang="en-US" sz="2000" dirty="0">
                <a:ea typeface="ＭＳ Ｐゴシック" pitchFamily="34" charset="-128"/>
              </a:rPr>
              <a:t> +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r>
              <a:rPr lang="en-US" sz="2000" dirty="0">
                <a:ea typeface="ＭＳ Ｐゴシック" pitchFamily="34" charset="-128"/>
              </a:rPr>
              <a:t> +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dirty="0">
                <a:ea typeface="ＭＳ Ｐゴシック" pitchFamily="34" charset="-128"/>
              </a:rPr>
              <a:t> +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3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dirty="0">
                <a:ea typeface="ＭＳ Ｐゴシック" pitchFamily="34" charset="-128"/>
              </a:rPr>
              <a:t>	(a)</a:t>
            </a:r>
          </a:p>
          <a:p>
            <a:pPr>
              <a:buFontTx/>
              <a:buNone/>
              <a:tabLst>
                <a:tab pos="1033463" algn="l"/>
              </a:tabLst>
            </a:pPr>
            <a:r>
              <a:rPr lang="en-US" sz="2000" dirty="0">
                <a:ea typeface="ＭＳ Ｐゴシック" pitchFamily="34" charset="-128"/>
              </a:rPr>
              <a:t> </a:t>
            </a:r>
          </a:p>
          <a:p>
            <a:pPr>
              <a:buFontTx/>
              <a:buNone/>
              <a:tabLst>
                <a:tab pos="1033463" algn="l"/>
              </a:tabLst>
            </a:pPr>
            <a:r>
              <a:rPr lang="en-US" sz="2000" dirty="0">
                <a:ea typeface="ＭＳ Ｐゴシック" pitchFamily="34" charset="-128"/>
              </a:rPr>
              <a:t>subtract (a) – (b):</a:t>
            </a:r>
          </a:p>
          <a:p>
            <a:pPr>
              <a:buFontTx/>
              <a:buNone/>
              <a:tabLst>
                <a:tab pos="1033463" algn="l"/>
              </a:tabLst>
            </a:pPr>
            <a:r>
              <a:rPr lang="da-DK" sz="2000" i="1" dirty="0">
                <a:ea typeface="ＭＳ Ｐゴシック" pitchFamily="34" charset="-128"/>
              </a:rPr>
              <a:t>		E</a:t>
            </a:r>
            <a:r>
              <a:rPr lang="da-DK" sz="2000" dirty="0">
                <a:ea typeface="ＭＳ Ｐゴシック" pitchFamily="34" charset="-128"/>
              </a:rPr>
              <a:t>(</a:t>
            </a:r>
            <a:r>
              <a:rPr lang="da-DK" sz="2000" i="1" dirty="0">
                <a:ea typeface="ＭＳ Ｐゴシック" pitchFamily="34" charset="-128"/>
              </a:rPr>
              <a:t>Y</a:t>
            </a:r>
            <a:r>
              <a:rPr lang="da-DK" sz="2000" i="1" baseline="-25000" dirty="0">
                <a:ea typeface="ＭＳ Ｐゴシック" pitchFamily="34" charset="-128"/>
              </a:rPr>
              <a:t>i</a:t>
            </a:r>
            <a:r>
              <a:rPr lang="da-DK" sz="2000" dirty="0">
                <a:ea typeface="ＭＳ Ｐゴシック" pitchFamily="34" charset="-128"/>
              </a:rPr>
              <a:t>|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1</a:t>
            </a:r>
            <a:r>
              <a:rPr lang="da-DK" sz="2000" i="1" baseline="-25000" dirty="0">
                <a:ea typeface="ＭＳ Ｐゴシック" pitchFamily="34" charset="-128"/>
              </a:rPr>
              <a:t>i</a:t>
            </a:r>
            <a:r>
              <a:rPr lang="da-DK" sz="2000" dirty="0">
                <a:ea typeface="ＭＳ Ｐゴシック" pitchFamily="34" charset="-128"/>
              </a:rPr>
              <a:t>=1, 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2</a:t>
            </a:r>
            <a:r>
              <a:rPr lang="da-DK" sz="2000" i="1" baseline="-25000" dirty="0">
                <a:ea typeface="ＭＳ Ｐゴシック" pitchFamily="34" charset="-128"/>
              </a:rPr>
              <a:t>i</a:t>
            </a:r>
            <a:r>
              <a:rPr lang="da-DK" sz="2000" dirty="0">
                <a:ea typeface="ＭＳ Ｐゴシック" pitchFamily="34" charset="-128"/>
              </a:rPr>
              <a:t>=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2</a:t>
            </a:r>
            <a:r>
              <a:rPr lang="da-DK" sz="2000" dirty="0">
                <a:ea typeface="ＭＳ Ｐゴシック" pitchFamily="34" charset="-128"/>
              </a:rPr>
              <a:t>) – </a:t>
            </a:r>
            <a:r>
              <a:rPr lang="da-DK" sz="2000" i="1" dirty="0">
                <a:ea typeface="ＭＳ Ｐゴシック" pitchFamily="34" charset="-128"/>
              </a:rPr>
              <a:t>E</a:t>
            </a:r>
            <a:r>
              <a:rPr lang="da-DK" sz="2000" dirty="0">
                <a:ea typeface="ＭＳ Ｐゴシック" pitchFamily="34" charset="-128"/>
              </a:rPr>
              <a:t>(</a:t>
            </a:r>
            <a:r>
              <a:rPr lang="da-DK" sz="2000" i="1" dirty="0">
                <a:ea typeface="ＭＳ Ｐゴシック" pitchFamily="34" charset="-128"/>
              </a:rPr>
              <a:t>Y</a:t>
            </a:r>
            <a:r>
              <a:rPr lang="da-DK" sz="2000" i="1" baseline="-25000" dirty="0">
                <a:ea typeface="ＭＳ Ｐゴシック" pitchFamily="34" charset="-128"/>
              </a:rPr>
              <a:t>i</a:t>
            </a:r>
            <a:r>
              <a:rPr lang="da-DK" sz="2000" dirty="0">
                <a:ea typeface="ＭＳ Ｐゴシック" pitchFamily="34" charset="-128"/>
              </a:rPr>
              <a:t>|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1</a:t>
            </a:r>
            <a:r>
              <a:rPr lang="da-DK" sz="2000" i="1" baseline="-25000" dirty="0">
                <a:ea typeface="ＭＳ Ｐゴシック" pitchFamily="34" charset="-128"/>
              </a:rPr>
              <a:t>i</a:t>
            </a:r>
            <a:r>
              <a:rPr lang="da-DK" sz="2000" dirty="0">
                <a:ea typeface="ＭＳ Ｐゴシック" pitchFamily="34" charset="-128"/>
              </a:rPr>
              <a:t>=0, 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2</a:t>
            </a:r>
            <a:r>
              <a:rPr lang="da-DK" sz="2000" i="1" baseline="-25000" dirty="0">
                <a:ea typeface="ＭＳ Ｐゴシック" pitchFamily="34" charset="-128"/>
              </a:rPr>
              <a:t>i</a:t>
            </a:r>
            <a:r>
              <a:rPr lang="da-DK" sz="2000" dirty="0">
                <a:ea typeface="ＭＳ Ｐゴシック" pitchFamily="34" charset="-128"/>
              </a:rPr>
              <a:t>=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2</a:t>
            </a:r>
            <a:r>
              <a:rPr lang="da-DK" sz="2000" dirty="0">
                <a:ea typeface="ＭＳ Ｐゴシック" pitchFamily="34" charset="-128"/>
              </a:rPr>
              <a:t>) =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000" baseline="-25000" dirty="0">
                <a:ea typeface="ＭＳ Ｐゴシック" pitchFamily="34" charset="-128"/>
              </a:rPr>
              <a:t>1</a:t>
            </a:r>
            <a:r>
              <a:rPr lang="da-DK" sz="2000" dirty="0">
                <a:ea typeface="ＭＳ Ｐゴシック" pitchFamily="34" charset="-128"/>
              </a:rPr>
              <a:t> + </a:t>
            </a: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000" baseline="-25000" dirty="0">
                <a:ea typeface="ＭＳ Ｐゴシック" pitchFamily="34" charset="-128"/>
              </a:rPr>
              <a:t>3</a:t>
            </a:r>
            <a:r>
              <a:rPr lang="da-DK" sz="2000" i="1" dirty="0">
                <a:ea typeface="ＭＳ Ｐゴシック" pitchFamily="34" charset="-128"/>
              </a:rPr>
              <a:t>d</a:t>
            </a:r>
            <a:r>
              <a:rPr lang="da-DK" sz="2000" baseline="-25000" dirty="0">
                <a:ea typeface="ＭＳ Ｐゴシック" pitchFamily="34" charset="-128"/>
              </a:rPr>
              <a:t>2</a:t>
            </a:r>
            <a:endParaRPr lang="en-US" sz="2000" dirty="0">
              <a:ea typeface="ＭＳ Ｐゴシック" pitchFamily="34" charset="-128"/>
            </a:endParaRPr>
          </a:p>
          <a:p>
            <a:pPr>
              <a:buFontTx/>
              <a:buNone/>
              <a:tabLst>
                <a:tab pos="1033463" algn="l"/>
              </a:tabLst>
            </a:pPr>
            <a:r>
              <a:rPr lang="da-DK" sz="2000" dirty="0">
                <a:ea typeface="ＭＳ Ｐゴシック" pitchFamily="34" charset="-128"/>
              </a:rPr>
              <a:t> </a:t>
            </a:r>
            <a:endParaRPr lang="en-US" sz="2000" dirty="0">
              <a:ea typeface="ＭＳ Ｐゴシック" pitchFamily="34" charset="-128"/>
            </a:endParaRPr>
          </a:p>
          <a:p>
            <a:pPr>
              <a:tabLst>
                <a:tab pos="1033463" algn="l"/>
              </a:tabLst>
            </a:pPr>
            <a:r>
              <a:rPr lang="en-US" sz="2000" dirty="0">
                <a:ea typeface="ＭＳ Ｐゴシック" pitchFamily="34" charset="-128"/>
              </a:rPr>
              <a:t>The effect of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r>
              <a:rPr lang="en-US" sz="2000" dirty="0">
                <a:ea typeface="ＭＳ Ｐゴシック" pitchFamily="34" charset="-128"/>
              </a:rPr>
              <a:t> depends on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endParaRPr lang="en-US" sz="2000" dirty="0">
              <a:ea typeface="ＭＳ Ｐゴシック" pitchFamily="34" charset="-128"/>
            </a:endParaRPr>
          </a:p>
          <a:p>
            <a:pPr>
              <a:tabLst>
                <a:tab pos="1033463" algn="l"/>
              </a:tabLst>
            </a:pP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3</a:t>
            </a:r>
            <a:r>
              <a:rPr lang="en-US" sz="2000" dirty="0">
                <a:ea typeface="ＭＳ Ｐゴシック" pitchFamily="34" charset="-128"/>
              </a:rPr>
              <a:t> = increment to the effect of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r>
              <a:rPr lang="en-US" sz="2000" dirty="0">
                <a:ea typeface="ＭＳ Ｐゴシック" pitchFamily="34" charset="-128"/>
              </a:rPr>
              <a:t>, when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dirty="0">
                <a:ea typeface="ＭＳ Ｐゴシック" pitchFamily="34" charset="-128"/>
              </a:rPr>
              <a:t> = 1</a:t>
            </a:r>
          </a:p>
          <a:p>
            <a:pPr marL="0" indent="0">
              <a:buNone/>
              <a:tabLst>
                <a:tab pos="1033463" algn="l"/>
              </a:tabLst>
            </a:pPr>
            <a:r>
              <a:rPr lang="en-US" sz="2000" dirty="0">
                <a:ea typeface="ＭＳ Ｐゴシック" pitchFamily="34" charset="-128"/>
              </a:rPr>
              <a:t>				Or</a:t>
            </a:r>
          </a:p>
          <a:p>
            <a:pPr marL="0" indent="0">
              <a:buNone/>
              <a:tabLst>
                <a:tab pos="1033463" algn="l"/>
              </a:tabLst>
            </a:pPr>
            <a:r>
              <a:rPr lang="en-US" sz="2000" dirty="0">
                <a:ea typeface="ＭＳ Ｐゴシック" pitchFamily="34" charset="-128"/>
              </a:rPr>
              <a:t>	increment to the effect of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dirty="0">
                <a:ea typeface="ＭＳ Ｐゴシック" pitchFamily="34" charset="-128"/>
              </a:rPr>
              <a:t>, when </a:t>
            </a:r>
            <a:r>
              <a:rPr lang="en-US" sz="2000" i="1" dirty="0">
                <a:ea typeface="ＭＳ Ｐゴシック" pitchFamily="34" charset="-128"/>
              </a:rPr>
              <a:t>D</a:t>
            </a:r>
            <a:r>
              <a:rPr lang="en-US" sz="2000" i="1" baseline="-25000" dirty="0">
                <a:ea typeface="ＭＳ Ｐゴシック" pitchFamily="34" charset="-128"/>
              </a:rPr>
              <a:t>1</a:t>
            </a:r>
            <a:r>
              <a:rPr lang="en-US" sz="2000" dirty="0">
                <a:ea typeface="ＭＳ Ｐゴシック" pitchFamily="34" charset="-128"/>
              </a:rPr>
              <a:t> = 1</a:t>
            </a:r>
          </a:p>
          <a:p>
            <a:pPr>
              <a:tabLst>
                <a:tab pos="1033463" algn="l"/>
              </a:tabLst>
            </a:pPr>
            <a:endParaRPr lang="en-US" sz="2000" dirty="0">
              <a:ea typeface="ＭＳ Ｐゴシック" pitchFamily="34" charset="-128"/>
            </a:endParaRPr>
          </a:p>
          <a:p>
            <a:pPr>
              <a:buFontTx/>
              <a:buNone/>
              <a:tabLst>
                <a:tab pos="1033463" algn="l"/>
              </a:tabLst>
            </a:pPr>
            <a:endParaRPr lang="en-US" sz="20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46512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Two Binary Variables are Dependent </a:t>
            </a:r>
            <a:r>
              <a:rPr lang="en-US" sz="1200" dirty="0">
                <a:ea typeface="ＭＳ Ｐゴシック" pitchFamily="34" charset="-128"/>
              </a:rPr>
              <a:t>(example)</a:t>
            </a:r>
          </a:p>
        </p:txBody>
      </p:sp>
      <p:sp>
        <p:nvSpPr>
          <p:cNvPr id="3420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FontTx/>
              <a:buNone/>
              <a:tabLst>
                <a:tab pos="1033463" algn="l"/>
              </a:tabLst>
            </a:pPr>
            <a:r>
              <a:rPr lang="en-US" sz="2400" i="1" dirty="0">
                <a:ea typeface="ＭＳ Ｐゴシック" pitchFamily="34" charset="-128"/>
              </a:rPr>
              <a:t>Y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0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3</a:t>
            </a:r>
            <a:r>
              <a:rPr lang="en-US" sz="2400" dirty="0">
                <a:ea typeface="ＭＳ Ｐゴシック" pitchFamily="34" charset="-128"/>
              </a:rPr>
              <a:t>(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  <a:sym typeface="Euclid Symbol" pitchFamily="18" charset="2"/>
              </a:rPr>
              <a:t>×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) + </a:t>
            </a:r>
            <a:r>
              <a:rPr lang="en-US" sz="2400" i="1" dirty="0" err="1">
                <a:ea typeface="ＭＳ Ｐゴシック" pitchFamily="34" charset="-128"/>
              </a:rPr>
              <a:t>u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endParaRPr lang="en-US" sz="2400" dirty="0">
              <a:ea typeface="ＭＳ Ｐゴシック" pitchFamily="34" charset="-128"/>
            </a:endParaRPr>
          </a:p>
          <a:p>
            <a:pPr>
              <a:buFontTx/>
              <a:buNone/>
              <a:tabLst>
                <a:tab pos="1033463" algn="l"/>
              </a:tabLst>
            </a:pPr>
            <a:r>
              <a:rPr lang="en-US" sz="2000" dirty="0">
                <a:ea typeface="ＭＳ Ｐゴシック" pitchFamily="34" charset="-128"/>
              </a:rPr>
              <a:t> </a:t>
            </a:r>
          </a:p>
          <a:p>
            <a:pPr>
              <a:buNone/>
              <a:tabLst>
                <a:tab pos="1033463" algn="l"/>
              </a:tabLst>
            </a:pPr>
            <a:r>
              <a:rPr lang="en-US" sz="2000" i="1" dirty="0">
                <a:ea typeface="ＭＳ Ｐゴシック" pitchFamily="34" charset="-128"/>
              </a:rPr>
              <a:t>	Y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: Health condition of individual </a:t>
            </a:r>
            <a:r>
              <a:rPr lang="en-US" sz="2000" i="1" dirty="0" err="1">
                <a:ea typeface="ＭＳ Ｐゴシック" pitchFamily="34" charset="-128"/>
              </a:rPr>
              <a:t>i</a:t>
            </a:r>
            <a:endParaRPr lang="en-US" sz="2000" i="1" dirty="0">
              <a:ea typeface="ＭＳ Ｐゴシック" pitchFamily="34" charset="-128"/>
            </a:endParaRPr>
          </a:p>
          <a:p>
            <a:pPr>
              <a:buNone/>
              <a:tabLst>
                <a:tab pos="1033463" algn="l"/>
              </a:tabLst>
            </a:pPr>
            <a:r>
              <a:rPr lang="en-US" sz="2000" i="1" dirty="0">
                <a:ea typeface="ＭＳ Ｐゴシック" pitchFamily="34" charset="-128"/>
              </a:rPr>
              <a:t>	D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r>
              <a:rPr lang="en-US" sz="2000" i="1" baseline="-25000" dirty="0">
                <a:ea typeface="ＭＳ Ｐゴシック" pitchFamily="34" charset="-128"/>
              </a:rPr>
              <a:t>i</a:t>
            </a:r>
            <a:r>
              <a:rPr lang="en-US" sz="2000" dirty="0">
                <a:ea typeface="ＭＳ Ｐゴシック" pitchFamily="34" charset="-128"/>
              </a:rPr>
              <a:t> = 1 if individual </a:t>
            </a:r>
            <a:r>
              <a:rPr lang="en-US" sz="2000" i="1" dirty="0" err="1">
                <a:ea typeface="ＭＳ Ｐゴシック" pitchFamily="34" charset="-128"/>
              </a:rPr>
              <a:t>i</a:t>
            </a:r>
            <a:r>
              <a:rPr lang="en-US" sz="2000" i="1" dirty="0">
                <a:ea typeface="ＭＳ Ｐゴシック" pitchFamily="34" charset="-128"/>
              </a:rPr>
              <a:t> does not </a:t>
            </a:r>
            <a:r>
              <a:rPr lang="en-US" sz="2000" dirty="0">
                <a:ea typeface="ＭＳ Ｐゴシック" pitchFamily="34" charset="-128"/>
              </a:rPr>
              <a:t>smoke, otherwise 0</a:t>
            </a:r>
          </a:p>
          <a:p>
            <a:pPr>
              <a:buNone/>
              <a:tabLst>
                <a:tab pos="1033463" algn="l"/>
              </a:tabLst>
            </a:pPr>
            <a:r>
              <a:rPr lang="en-US" sz="2000" i="1" dirty="0">
                <a:ea typeface="ＭＳ Ｐゴシック" pitchFamily="34" charset="-128"/>
              </a:rPr>
              <a:t>	D</a:t>
            </a:r>
            <a:r>
              <a:rPr lang="en-US" sz="2000" i="1" baseline="-25000" dirty="0">
                <a:ea typeface="ＭＳ Ｐゴシック" pitchFamily="34" charset="-128"/>
              </a:rPr>
              <a:t>2i</a:t>
            </a:r>
            <a:r>
              <a:rPr lang="en-US" sz="2000" dirty="0">
                <a:ea typeface="ＭＳ Ｐゴシック" pitchFamily="34" charset="-128"/>
              </a:rPr>
              <a:t> = 1 if individual </a:t>
            </a:r>
            <a:r>
              <a:rPr lang="en-US" sz="2000" i="1" dirty="0" err="1">
                <a:ea typeface="ＭＳ Ｐゴシック" pitchFamily="34" charset="-128"/>
              </a:rPr>
              <a:t>i</a:t>
            </a:r>
            <a:r>
              <a:rPr lang="en-US" sz="2000" i="1" dirty="0">
                <a:ea typeface="ＭＳ Ｐゴシック" pitchFamily="34" charset="-128"/>
              </a:rPr>
              <a:t> </a:t>
            </a:r>
            <a:r>
              <a:rPr lang="en-US" sz="2000" dirty="0">
                <a:ea typeface="ＭＳ Ｐゴシック" pitchFamily="34" charset="-128"/>
              </a:rPr>
              <a:t>exercises for more than 3 hours a week, otherwise 0</a:t>
            </a:r>
          </a:p>
          <a:p>
            <a:pPr>
              <a:buFontTx/>
              <a:buNone/>
              <a:tabLst>
                <a:tab pos="1033463" algn="l"/>
              </a:tabLst>
            </a:pPr>
            <a:endParaRPr lang="en-US" sz="2000" dirty="0">
              <a:ea typeface="ＭＳ Ｐゴシック" pitchFamily="34" charset="-128"/>
            </a:endParaRPr>
          </a:p>
          <a:p>
            <a:pPr>
              <a:buFontTx/>
              <a:buNone/>
              <a:tabLst>
                <a:tab pos="1033463" algn="l"/>
              </a:tabLst>
            </a:pPr>
            <a:r>
              <a:rPr lang="en-US" sz="2000" dirty="0">
                <a:ea typeface="ＭＳ Ｐゴシック" pitchFamily="34" charset="-128"/>
              </a:rPr>
              <a:t>What is your expectation about the signs of the coefficients?</a:t>
            </a:r>
          </a:p>
          <a:p>
            <a:pPr lvl="1">
              <a:tabLst>
                <a:tab pos="1033463" algn="l"/>
              </a:tabLst>
            </a:pP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1</a:t>
            </a:r>
            <a:r>
              <a:rPr lang="en-US" sz="2000" dirty="0">
                <a:ea typeface="ＭＳ Ｐゴシック" pitchFamily="34" charset="-128"/>
              </a:rPr>
              <a:t> : Positive</a:t>
            </a:r>
          </a:p>
          <a:p>
            <a:pPr lvl="1">
              <a:tabLst>
                <a:tab pos="1033463" algn="l"/>
              </a:tabLst>
            </a:pP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2</a:t>
            </a:r>
            <a:r>
              <a:rPr lang="en-US" sz="2000" dirty="0">
                <a:ea typeface="ＭＳ Ｐゴシック" pitchFamily="34" charset="-128"/>
              </a:rPr>
              <a:t> : Positive</a:t>
            </a:r>
          </a:p>
          <a:p>
            <a:pPr lvl="1">
              <a:tabLst>
                <a:tab pos="1033463" algn="l"/>
              </a:tabLst>
            </a:pPr>
            <a:r>
              <a:rPr lang="en-US" sz="20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000" baseline="-25000" dirty="0">
                <a:ea typeface="ＭＳ Ｐゴシック" pitchFamily="34" charset="-128"/>
              </a:rPr>
              <a:t>3</a:t>
            </a:r>
            <a:r>
              <a:rPr lang="en-US" sz="2000" i="1" baseline="-25000" dirty="0">
                <a:ea typeface="ＭＳ Ｐゴシック" pitchFamily="34" charset="-128"/>
              </a:rPr>
              <a:t> </a:t>
            </a:r>
            <a:r>
              <a:rPr lang="en-US" sz="2000" dirty="0">
                <a:ea typeface="ＭＳ Ｐゴシック" pitchFamily="34" charset="-128"/>
              </a:rPr>
              <a:t>: </a:t>
            </a:r>
          </a:p>
          <a:p>
            <a:pPr lvl="2">
              <a:tabLst>
                <a:tab pos="1033463" algn="l"/>
              </a:tabLst>
            </a:pPr>
            <a:r>
              <a:rPr lang="en-US" dirty="0">
                <a:ea typeface="ＭＳ Ｐゴシック" pitchFamily="34" charset="-128"/>
              </a:rPr>
              <a:t>Positive =&gt; Regular exercise without smoking induces healthier condition</a:t>
            </a:r>
          </a:p>
          <a:p>
            <a:pPr lvl="2">
              <a:tabLst>
                <a:tab pos="1033463" algn="l"/>
              </a:tabLst>
            </a:pPr>
            <a:r>
              <a:rPr lang="en-US" dirty="0">
                <a:ea typeface="ＭＳ Ｐゴシック" pitchFamily="34" charset="-128"/>
              </a:rPr>
              <a:t>Negative =&gt; Regular exercise without smoking worsens your healthy condition</a:t>
            </a:r>
          </a:p>
          <a:p>
            <a:pPr lvl="2">
              <a:tabLst>
                <a:tab pos="1033463" algn="l"/>
              </a:tabLst>
            </a:pPr>
            <a:endParaRPr lang="en-US" sz="16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9906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420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20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20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420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420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20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420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420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FEF55-E7D9-A94A-997B-C6913460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>
                <a:ea typeface="ＭＳ Ｐゴシック" charset="-128"/>
              </a:rPr>
              <a:t>Interaction between </a:t>
            </a:r>
            <a:r>
              <a:rPr lang="en-US" sz="2000" dirty="0">
                <a:ea typeface="ＭＳ Ｐゴシック" pitchFamily="34" charset="-128"/>
              </a:rPr>
              <a:t>Binary and Continuous Variables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063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0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Binary and Continuous Variables 1</a:t>
            </a:r>
          </a:p>
        </p:txBody>
      </p:sp>
      <p:sp>
        <p:nvSpPr>
          <p:cNvPr id="3450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FontTx/>
              <a:buNone/>
            </a:pPr>
            <a:r>
              <a:rPr lang="da-DK" sz="2400" i="1" dirty="0">
                <a:ea typeface="ＭＳ Ｐゴシック" pitchFamily="34" charset="-128"/>
              </a:rPr>
              <a:t>Y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0</a:t>
            </a:r>
            <a:r>
              <a:rPr lang="da-DK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1</a:t>
            </a:r>
            <a:r>
              <a:rPr lang="da-DK" sz="2400" i="1" dirty="0">
                <a:ea typeface="ＭＳ Ｐゴシック" pitchFamily="34" charset="-128"/>
              </a:rPr>
              <a:t>X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2</a:t>
            </a:r>
            <a:r>
              <a:rPr lang="da-DK" sz="2400" i="1" dirty="0">
                <a:ea typeface="ＭＳ Ｐゴシック" pitchFamily="34" charset="-128"/>
              </a:rPr>
              <a:t>D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+ </a:t>
            </a:r>
            <a:r>
              <a:rPr lang="da-DK" sz="2400" i="1" dirty="0">
                <a:ea typeface="ＭＳ Ｐゴシック" pitchFamily="34" charset="-128"/>
              </a:rPr>
              <a:t>u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endParaRPr lang="en-US" sz="2400" dirty="0">
              <a:ea typeface="ＭＳ Ｐゴシック" pitchFamily="34" charset="-128"/>
            </a:endParaRPr>
          </a:p>
          <a:p>
            <a:pPr>
              <a:buFontTx/>
              <a:buNone/>
            </a:pPr>
            <a:r>
              <a:rPr lang="en-US" sz="2400" dirty="0">
                <a:ea typeface="ＭＳ Ｐゴシック" pitchFamily="34" charset="-128"/>
              </a:rPr>
              <a:t> </a:t>
            </a:r>
          </a:p>
          <a:p>
            <a:pPr>
              <a:spcAft>
                <a:spcPts val="1200"/>
              </a:spcAft>
            </a:pP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is binary, </a:t>
            </a:r>
            <a:r>
              <a:rPr lang="en-US" sz="2400" i="1" dirty="0">
                <a:ea typeface="ＭＳ Ｐゴシック" pitchFamily="34" charset="-128"/>
              </a:rPr>
              <a:t>X</a:t>
            </a:r>
            <a:r>
              <a:rPr lang="en-US" sz="2400" dirty="0">
                <a:ea typeface="ＭＳ Ｐゴシック" pitchFamily="34" charset="-128"/>
              </a:rPr>
              <a:t> is continuous</a:t>
            </a:r>
          </a:p>
          <a:p>
            <a:pPr>
              <a:spcAft>
                <a:spcPts val="1200"/>
              </a:spcAft>
            </a:pPr>
            <a:r>
              <a:rPr lang="en-US" sz="2400" dirty="0">
                <a:ea typeface="ＭＳ Ｐゴシック" pitchFamily="34" charset="-128"/>
              </a:rPr>
              <a:t>To allow the effect of </a:t>
            </a:r>
            <a:r>
              <a:rPr lang="en-US" sz="2400" i="1" dirty="0">
                <a:ea typeface="ＭＳ Ｐゴシック" pitchFamily="34" charset="-128"/>
              </a:rPr>
              <a:t>X </a:t>
            </a:r>
            <a:r>
              <a:rPr lang="en-US" sz="2400" dirty="0">
                <a:ea typeface="ＭＳ Ｐゴシック" pitchFamily="34" charset="-128"/>
              </a:rPr>
              <a:t>to depend on 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dirty="0">
                <a:ea typeface="ＭＳ Ｐゴシック" pitchFamily="34" charset="-128"/>
              </a:rPr>
              <a:t>, include the “interaction term” </a:t>
            </a:r>
            <a:r>
              <a:rPr lang="en-US" sz="2400" i="1" dirty="0" err="1">
                <a:ea typeface="ＭＳ Ｐゴシック" pitchFamily="34" charset="-128"/>
              </a:rPr>
              <a:t>D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dirty="0" err="1">
                <a:ea typeface="ＭＳ Ｐゴシック" pitchFamily="34" charset="-128"/>
                <a:sym typeface="Euclid Symbol" pitchFamily="18" charset="2"/>
              </a:rPr>
              <a:t>×</a:t>
            </a:r>
            <a:r>
              <a:rPr lang="en-US" sz="2400" i="1" dirty="0" err="1">
                <a:ea typeface="ＭＳ Ｐゴシック" pitchFamily="34" charset="-128"/>
              </a:rPr>
              <a:t>X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as a </a:t>
            </a:r>
            <a:r>
              <a:rPr lang="en-US" sz="2400" dirty="0" err="1">
                <a:ea typeface="ＭＳ Ｐゴシック" pitchFamily="34" charset="-128"/>
              </a:rPr>
              <a:t>regressor</a:t>
            </a:r>
            <a:r>
              <a:rPr lang="en-US" sz="2400" dirty="0">
                <a:ea typeface="ＭＳ Ｐゴシック" pitchFamily="34" charset="-128"/>
              </a:rPr>
              <a:t>:</a:t>
            </a:r>
          </a:p>
          <a:p>
            <a:pPr algn="ctr">
              <a:buFontTx/>
              <a:buNone/>
            </a:pPr>
            <a:r>
              <a:rPr lang="da-DK" sz="2400" i="1" dirty="0">
                <a:ea typeface="ＭＳ Ｐゴシック" pitchFamily="34" charset="-128"/>
              </a:rPr>
              <a:t>Y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0</a:t>
            </a:r>
            <a:r>
              <a:rPr lang="da-DK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1</a:t>
            </a:r>
            <a:r>
              <a:rPr lang="da-DK" sz="2400" i="1" dirty="0">
                <a:ea typeface="ＭＳ Ｐゴシック" pitchFamily="34" charset="-128"/>
              </a:rPr>
              <a:t>X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2</a:t>
            </a:r>
            <a:r>
              <a:rPr lang="da-DK" sz="2400" i="1" dirty="0">
                <a:ea typeface="ＭＳ Ｐゴシック" pitchFamily="34" charset="-128"/>
              </a:rPr>
              <a:t>D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3</a:t>
            </a:r>
            <a:r>
              <a:rPr lang="da-DK" sz="2400" dirty="0">
                <a:ea typeface="ＭＳ Ｐゴシック" pitchFamily="34" charset="-128"/>
              </a:rPr>
              <a:t>(</a:t>
            </a:r>
            <a:r>
              <a:rPr lang="da-DK" sz="2400" i="1" dirty="0">
                <a:ea typeface="ＭＳ Ｐゴシック" pitchFamily="34" charset="-128"/>
              </a:rPr>
              <a:t>D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  <a:sym typeface="Euclid Symbol" pitchFamily="18" charset="2"/>
              </a:rPr>
              <a:t>×</a:t>
            </a:r>
            <a:r>
              <a:rPr lang="da-DK" sz="2400" i="1" dirty="0">
                <a:ea typeface="ＭＳ Ｐゴシック" pitchFamily="34" charset="-128"/>
              </a:rPr>
              <a:t>X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) + </a:t>
            </a:r>
            <a:r>
              <a:rPr lang="da-DK" sz="2400" i="1" dirty="0">
                <a:ea typeface="ＭＳ Ｐゴシック" pitchFamily="34" charset="-128"/>
              </a:rPr>
              <a:t>u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endParaRPr lang="en-US" sz="24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20401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1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34" charset="-128"/>
              </a:rPr>
              <a:t>Binary and Continuous Variables 2</a:t>
            </a:r>
          </a:p>
        </p:txBody>
      </p:sp>
      <p:sp>
        <p:nvSpPr>
          <p:cNvPr id="3461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FontTx/>
              <a:buNone/>
            </a:pPr>
            <a:r>
              <a:rPr lang="da-DK" sz="2400" i="1" dirty="0">
                <a:ea typeface="ＭＳ Ｐゴシック" pitchFamily="34" charset="-128"/>
              </a:rPr>
              <a:t>Y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0</a:t>
            </a:r>
            <a:r>
              <a:rPr lang="da-DK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1</a:t>
            </a:r>
            <a:r>
              <a:rPr lang="da-DK" sz="2400" i="1" dirty="0">
                <a:ea typeface="ＭＳ Ｐゴシック" pitchFamily="34" charset="-128"/>
              </a:rPr>
              <a:t>X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2</a:t>
            </a:r>
            <a:r>
              <a:rPr lang="da-DK" sz="2400" i="1" dirty="0">
                <a:ea typeface="ＭＳ Ｐゴシック" pitchFamily="34" charset="-128"/>
              </a:rPr>
              <a:t>D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da-DK" sz="2400" baseline="-25000" dirty="0">
                <a:ea typeface="ＭＳ Ｐゴシック" pitchFamily="34" charset="-128"/>
              </a:rPr>
              <a:t>3</a:t>
            </a:r>
            <a:r>
              <a:rPr lang="da-DK" sz="2400" dirty="0">
                <a:ea typeface="ＭＳ Ｐゴシック" pitchFamily="34" charset="-128"/>
              </a:rPr>
              <a:t>(</a:t>
            </a:r>
            <a:r>
              <a:rPr lang="da-DK" sz="2400" i="1" dirty="0">
                <a:ea typeface="ＭＳ Ｐゴシック" pitchFamily="34" charset="-128"/>
              </a:rPr>
              <a:t>D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  <a:sym typeface="Euclid Symbol" pitchFamily="18" charset="2"/>
              </a:rPr>
              <a:t>×</a:t>
            </a:r>
            <a:r>
              <a:rPr lang="da-DK" sz="2400" i="1" dirty="0">
                <a:ea typeface="ＭＳ Ｐゴシック" pitchFamily="34" charset="-128"/>
              </a:rPr>
              <a:t>X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r>
              <a:rPr lang="da-DK" sz="2400" dirty="0">
                <a:ea typeface="ＭＳ Ｐゴシック" pitchFamily="34" charset="-128"/>
              </a:rPr>
              <a:t>) + </a:t>
            </a:r>
            <a:r>
              <a:rPr lang="da-DK" sz="2400" i="1" dirty="0">
                <a:ea typeface="ＭＳ Ｐゴシック" pitchFamily="34" charset="-128"/>
              </a:rPr>
              <a:t>u</a:t>
            </a:r>
            <a:r>
              <a:rPr lang="da-DK" sz="2400" i="1" baseline="-25000" dirty="0">
                <a:ea typeface="ＭＳ Ｐゴシック" pitchFamily="34" charset="-128"/>
              </a:rPr>
              <a:t>i</a:t>
            </a:r>
            <a:endParaRPr lang="en-US" sz="2400" dirty="0">
              <a:ea typeface="ＭＳ Ｐゴシック" pitchFamily="34" charset="-128"/>
            </a:endParaRPr>
          </a:p>
          <a:p>
            <a:pPr>
              <a:buFontTx/>
              <a:buNone/>
            </a:pPr>
            <a:r>
              <a:rPr lang="da-DK" sz="2400" dirty="0">
                <a:ea typeface="ＭＳ Ｐゴシック" pitchFamily="34" charset="-128"/>
              </a:rPr>
              <a:t> </a:t>
            </a:r>
            <a:endParaRPr lang="en-US" sz="2400" dirty="0">
              <a:ea typeface="ＭＳ Ｐゴシック" pitchFamily="34" charset="-128"/>
            </a:endParaRPr>
          </a:p>
          <a:p>
            <a:pPr>
              <a:buFontTx/>
              <a:buNone/>
            </a:pPr>
            <a:r>
              <a:rPr lang="en-US" sz="2400" dirty="0">
                <a:ea typeface="ＭＳ Ｐゴシック" pitchFamily="34" charset="-128"/>
              </a:rPr>
              <a:t>Observations with 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= 0 (the “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dirty="0">
                <a:ea typeface="ＭＳ Ｐゴシック" pitchFamily="34" charset="-128"/>
              </a:rPr>
              <a:t> = 0” group):</a:t>
            </a:r>
          </a:p>
          <a:p>
            <a:pPr>
              <a:buFontTx/>
              <a:buNone/>
            </a:pPr>
            <a:r>
              <a:rPr lang="en-US" sz="2400" i="1" dirty="0">
                <a:ea typeface="ＭＳ Ｐゴシック" pitchFamily="34" charset="-128"/>
              </a:rPr>
              <a:t> </a:t>
            </a:r>
            <a:endParaRPr lang="en-US" sz="2400" dirty="0">
              <a:ea typeface="ＭＳ Ｐゴシック" pitchFamily="34" charset="-128"/>
            </a:endParaRPr>
          </a:p>
          <a:p>
            <a:pPr algn="ctr">
              <a:buFontTx/>
              <a:buNone/>
            </a:pPr>
            <a:r>
              <a:rPr lang="en-US" sz="2400" i="1" dirty="0">
                <a:ea typeface="ＭＳ Ｐゴシック" pitchFamily="34" charset="-128"/>
              </a:rPr>
              <a:t>Y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0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i="1" baseline="-25000" dirty="0">
                <a:latin typeface="Lucida Grande"/>
                <a:ea typeface="ＭＳ Ｐゴシック" pitchFamily="34" charset="-128"/>
                <a:cs typeface="Lucida Grande"/>
                <a:sym typeface="Symbol" pitchFamily="18" charset="2"/>
              </a:rPr>
              <a:t>1</a:t>
            </a:r>
            <a:r>
              <a:rPr lang="en-US" sz="2400" i="1" dirty="0">
                <a:ea typeface="ＭＳ Ｐゴシック" pitchFamily="34" charset="-128"/>
              </a:rPr>
              <a:t>X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 err="1">
                <a:ea typeface="ＭＳ Ｐゴシック" pitchFamily="34" charset="-128"/>
              </a:rPr>
              <a:t>u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	</a:t>
            </a:r>
            <a:r>
              <a:rPr lang="en-US" sz="2400" b="1" i="1" dirty="0">
                <a:ea typeface="ＭＳ Ｐゴシック" pitchFamily="34" charset="-128"/>
              </a:rPr>
              <a:t>The D=0 regression line</a:t>
            </a:r>
            <a:endParaRPr lang="en-US" sz="2400" dirty="0">
              <a:ea typeface="ＭＳ Ｐゴシック" pitchFamily="34" charset="-128"/>
            </a:endParaRPr>
          </a:p>
          <a:p>
            <a:pPr>
              <a:buFontTx/>
              <a:buNone/>
            </a:pPr>
            <a:r>
              <a:rPr lang="en-US" sz="2400" dirty="0">
                <a:ea typeface="ＭＳ Ｐゴシック" pitchFamily="34" charset="-128"/>
              </a:rPr>
              <a:t> </a:t>
            </a:r>
          </a:p>
          <a:p>
            <a:pPr>
              <a:buFontTx/>
              <a:buNone/>
            </a:pPr>
            <a:r>
              <a:rPr lang="en-US" sz="2400" dirty="0">
                <a:ea typeface="ＭＳ Ｐゴシック" pitchFamily="34" charset="-128"/>
              </a:rPr>
              <a:t>Observations with 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= 1 (the “</a:t>
            </a:r>
            <a:r>
              <a:rPr lang="en-US" sz="2400" i="1" dirty="0">
                <a:ea typeface="ＭＳ Ｐゴシック" pitchFamily="34" charset="-128"/>
              </a:rPr>
              <a:t>D</a:t>
            </a:r>
            <a:r>
              <a:rPr lang="en-US" sz="2400" dirty="0">
                <a:ea typeface="ＭＳ Ｐゴシック" pitchFamily="34" charset="-128"/>
              </a:rPr>
              <a:t> = 1” group):</a:t>
            </a:r>
          </a:p>
          <a:p>
            <a:pPr>
              <a:buFontTx/>
              <a:buNone/>
            </a:pPr>
            <a:r>
              <a:rPr lang="en-US" sz="2400" i="1" dirty="0">
                <a:ea typeface="ＭＳ Ｐゴシック" pitchFamily="34" charset="-128"/>
              </a:rPr>
              <a:t> </a:t>
            </a:r>
            <a:endParaRPr lang="en-US" sz="2400" dirty="0">
              <a:ea typeface="ＭＳ Ｐゴシック" pitchFamily="34" charset="-128"/>
            </a:endParaRPr>
          </a:p>
          <a:p>
            <a:pPr>
              <a:buFontTx/>
              <a:buNone/>
            </a:pPr>
            <a:r>
              <a:rPr lang="en-US" sz="2400" i="1" dirty="0">
                <a:ea typeface="ＭＳ Ｐゴシック" pitchFamily="34" charset="-128"/>
              </a:rPr>
              <a:t>	Y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=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0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i="1" dirty="0">
                <a:ea typeface="ＭＳ Ｐゴシック" pitchFamily="34" charset="-128"/>
              </a:rPr>
              <a:t>X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dirty="0">
                <a:ea typeface="ＭＳ Ｐゴシック" pitchFamily="34" charset="-128"/>
              </a:rPr>
              <a:t>+ 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3</a:t>
            </a:r>
            <a:r>
              <a:rPr lang="en-US" sz="2400" i="1" dirty="0">
                <a:ea typeface="ＭＳ Ｐゴシック" pitchFamily="34" charset="-128"/>
              </a:rPr>
              <a:t>X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 err="1">
                <a:ea typeface="ＭＳ Ｐゴシック" pitchFamily="34" charset="-128"/>
              </a:rPr>
              <a:t>u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endParaRPr lang="en-US" sz="2400" dirty="0">
              <a:ea typeface="ＭＳ Ｐゴシック" pitchFamily="34" charset="-128"/>
            </a:endParaRPr>
          </a:p>
          <a:p>
            <a:pPr algn="ctr">
              <a:buFontTx/>
              <a:buNone/>
            </a:pPr>
            <a:r>
              <a:rPr lang="en-US" sz="2400" dirty="0">
                <a:ea typeface="ＭＳ Ｐゴシック" pitchFamily="34" charset="-128"/>
              </a:rPr>
              <a:t>= (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0</a:t>
            </a:r>
            <a:r>
              <a:rPr lang="en-US" sz="2400" dirty="0">
                <a:ea typeface="ＭＳ Ｐゴシック" pitchFamily="34" charset="-128"/>
              </a:rPr>
              <a:t>+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2</a:t>
            </a:r>
            <a:r>
              <a:rPr lang="en-US" sz="2400" dirty="0">
                <a:ea typeface="ＭＳ Ｐゴシック" pitchFamily="34" charset="-128"/>
              </a:rPr>
              <a:t>) + (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1</a:t>
            </a:r>
            <a:r>
              <a:rPr lang="en-US" sz="2400" dirty="0">
                <a:ea typeface="ＭＳ Ｐゴシック" pitchFamily="34" charset="-128"/>
              </a:rPr>
              <a:t>+</a:t>
            </a:r>
            <a:r>
              <a:rPr lang="en-US" sz="2400" i="1" dirty="0">
                <a:latin typeface="Lucida Grande"/>
                <a:ea typeface="Lucida Grande"/>
                <a:cs typeface="Lucida Grande"/>
                <a:sym typeface="Symbol" pitchFamily="18" charset="2"/>
              </a:rPr>
              <a:t>β</a:t>
            </a:r>
            <a:r>
              <a:rPr lang="en-US" sz="2400" baseline="-25000" dirty="0">
                <a:ea typeface="ＭＳ Ｐゴシック" pitchFamily="34" charset="-128"/>
              </a:rPr>
              <a:t>3</a:t>
            </a:r>
            <a:r>
              <a:rPr lang="en-US" sz="2400" dirty="0">
                <a:ea typeface="ＭＳ Ｐゴシック" pitchFamily="34" charset="-128"/>
              </a:rPr>
              <a:t>)</a:t>
            </a:r>
            <a:r>
              <a:rPr lang="en-US" sz="2400" i="1" dirty="0">
                <a:ea typeface="ＭＳ Ｐゴシック" pitchFamily="34" charset="-128"/>
              </a:rPr>
              <a:t>X</a:t>
            </a:r>
            <a:r>
              <a:rPr lang="en-US" sz="2400" i="1" baseline="-25000" dirty="0">
                <a:ea typeface="ＭＳ Ｐゴシック" pitchFamily="34" charset="-128"/>
              </a:rPr>
              <a:t>i</a:t>
            </a:r>
            <a:r>
              <a:rPr lang="en-US" sz="2400" dirty="0">
                <a:ea typeface="ＭＳ Ｐゴシック" pitchFamily="34" charset="-128"/>
              </a:rPr>
              <a:t> + </a:t>
            </a:r>
            <a:r>
              <a:rPr lang="en-US" sz="2400" i="1" dirty="0" err="1">
                <a:ea typeface="ＭＳ Ｐゴシック" pitchFamily="34" charset="-128"/>
              </a:rPr>
              <a:t>u</a:t>
            </a:r>
            <a:r>
              <a:rPr lang="en-US" sz="2400" i="1" baseline="-25000" dirty="0" err="1">
                <a:ea typeface="ＭＳ Ｐゴシック" pitchFamily="34" charset="-128"/>
              </a:rPr>
              <a:t>i</a:t>
            </a:r>
            <a:r>
              <a:rPr lang="en-US" sz="2400" i="1" baseline="-25000" dirty="0">
                <a:ea typeface="ＭＳ Ｐゴシック" pitchFamily="34" charset="-128"/>
              </a:rPr>
              <a:t>   </a:t>
            </a:r>
            <a:r>
              <a:rPr lang="en-US" sz="2400" b="1" i="1" dirty="0">
                <a:ea typeface="ＭＳ Ｐゴシック" pitchFamily="34" charset="-128"/>
              </a:rPr>
              <a:t>The D=1 regression line</a:t>
            </a:r>
            <a:endParaRPr lang="en-US" sz="2400" dirty="0">
              <a:ea typeface="ＭＳ Ｐゴシック" pitchFamily="34" charset="-128"/>
            </a:endParaRPr>
          </a:p>
          <a:p>
            <a:pPr>
              <a:buFontTx/>
              <a:buNone/>
            </a:pPr>
            <a:endParaRPr lang="en-US" sz="24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381837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Predictive Analytics&amp;quot;&quot;/&gt;&lt;property id=&quot;20307&quot; value=&quot;316&quot;/&gt;&lt;/object&gt;&lt;object type=&quot;3&quot; unique_id=&quot;10251&quot;&gt;&lt;property id=&quot;20148&quot; value=&quot;5&quot;/&gt;&lt;property id=&quot;20300&quot; value=&quot;Slide 2 - &amp;quot;When X is Binary (Dummy)&amp;quot;&quot;/&gt;&lt;property id=&quot;20307&quot; value=&quot;399&quot;/&gt;&lt;/object&gt;&lt;object type=&quot;3&quot; unique_id=&quot;10252&quot;&gt;&lt;property id=&quot;20148&quot; value=&quot;5&quot;/&gt;&lt;property id=&quot;20300&quot; value=&quot;Slide 3 - &amp;quot;One Binary Variable&amp;quot;&quot;/&gt;&lt;property id=&quot;20307&quot; value=&quot;391&quot;/&gt;&lt;/object&gt;&lt;object type=&quot;3&quot; unique_id=&quot;10253&quot;&gt;&lt;property id=&quot;20148&quot; value=&quot;5&quot;/&gt;&lt;property id=&quot;20300&quot; value=&quot;Slide 4 - &amp;quot;One Binary Variable (Interpretation)&amp;quot;&quot;/&gt;&lt;property id=&quot;20307&quot; value=&quot;392&quot;/&gt;&lt;/object&gt;&lt;object type=&quot;3&quot; unique_id=&quot;10255&quot;&gt;&lt;property id=&quot;20148&quot; value=&quot;5&quot;/&gt;&lt;property id=&quot;20300&quot; value=&quot;Slide 5 - &amp;quot;Two Binary Variables are Independent&amp;quot;&quot;/&gt;&lt;property id=&quot;20307&quot; value=&quot;360&quot;/&gt;&lt;/object&gt;&lt;object type=&quot;3&quot; unique_id=&quot;10256&quot;&gt;&lt;property id=&quot;20148&quot; value=&quot;5&quot;/&gt;&lt;property id=&quot;20300&quot; value=&quot;Slide 6 - &amp;quot;Two Binary Variables are Dependent&amp;quot;&quot;/&gt;&lt;property id=&quot;20307&quot; value=&quot;361&quot;/&gt;&lt;/object&gt;&lt;object type=&quot;3&quot; unique_id=&quot;10258&quot;&gt;&lt;property id=&quot;20148&quot; value=&quot;5&quot;/&gt;&lt;property id=&quot;20300&quot; value=&quot;Slide 9 - &amp;quot;Binary and Continuous Variables 1&amp;quot;&quot;/&gt;&lt;property id=&quot;20307&quot; value=&quot;363&quot;/&gt;&lt;/object&gt;&lt;object type=&quot;3&quot; unique_id=&quot;10259&quot;&gt;&lt;property id=&quot;20148&quot; value=&quot;5&quot;/&gt;&lt;property id=&quot;20300&quot; value=&quot;Slide 10 - &amp;quot;Binary and Continuous Variables 2&amp;quot;&quot;/&gt;&lt;property id=&quot;20307&quot; value=&quot;364&quot;/&gt;&lt;/object&gt;&lt;object type=&quot;3&quot; unique_id=&quot;10261&quot;&gt;&lt;property id=&quot;20148&quot; value=&quot;5&quot;/&gt;&lt;property id=&quot;20300&quot; value=&quot;Slide 11 - &amp;quot;Binary and Continuous Variables 3&amp;quot;&quot;/&gt;&lt;property id=&quot;20307&quot; value=&quot;366&quot;/&gt;&lt;/object&gt;&lt;object type=&quot;3&quot; unique_id=&quot;10262&quot;&gt;&lt;property id=&quot;20148&quot; value=&quot;5&quot;/&gt;&lt;property id=&quot;20300&quot; value=&quot;Slide 12 - &amp;quot;Two Continuous Variables 1 &amp;quot;&quot;/&gt;&lt;property id=&quot;20307&quot; value=&quot;367&quot;/&gt;&lt;/object&gt;&lt;object type=&quot;3&quot; unique_id=&quot;10263&quot;&gt;&lt;property id=&quot;20148&quot; value=&quot;5&quot;/&gt;&lt;property id=&quot;20300&quot; value=&quot;Slide 13 - &amp;quot;Two Continuous Variables 2&amp;quot;&quot;/&gt;&lt;property id=&quot;20307&quot; value=&quot;368&quot;/&gt;&lt;/object&gt;&lt;object type=&quot;3&quot; unique_id=&quot;10266&quot;&gt;&lt;property id=&quot;20148&quot; value=&quot;5&quot;/&gt;&lt;property id=&quot;20300&quot; value=&quot;Slide 14 - &amp;quot;Comparison of Multiple Specifications&amp;quot;&quot;/&gt;&lt;property id=&quot;20307&quot; value=&quot;374&quot;/&gt;&lt;/object&gt;&lt;object type=&quot;3&quot; unique_id=&quot;10267&quot;&gt;&lt;property id=&quot;20148&quot; value=&quot;5&quot;/&gt;&lt;property id=&quot;20300&quot; value=&quot;Slide 15 - &amp;quot;Comparison of Multiple Specifications&amp;quot;&quot;/&gt;&lt;property id=&quot;20307&quot; value=&quot;395&quot;/&gt;&lt;/object&gt;&lt;object type=&quot;3&quot; unique_id=&quot;10493&quot;&gt;&lt;property id=&quot;20148&quot; value=&quot;5&quot;/&gt;&lt;property id=&quot;20300&quot; value=&quot;Slide 7 - &amp;quot;Two Binary Variables are Dependent (example)&amp;quot;&quot;/&gt;&lt;property id=&quot;20307&quot; value=&quot;423&quot;/&gt;&lt;/object&gt;&lt;object type=&quot;3&quot; unique_id=&quot;10494&quot;&gt;&lt;property id=&quot;20148&quot; value=&quot;5&quot;/&gt;&lt;property id=&quot;20300&quot; value=&quot;Slide 8 - &amp;quot;Interaction between Binary and Continuous Variables&amp;quot;&quot;/&gt;&lt;property id=&quot;20307&quot; value=&quot;424&quot;/&gt;&lt;/object&gt;&lt;/object&gt;&lt;object type=&quot;8&quot; unique_id=&quot;10084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SW Theme">
  <a:themeElements>
    <a:clrScheme name="M01_StockWatson123635_03_Econ_C0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01_StockWatson123635_03_Econ_C01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-10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-105" charset="0"/>
          </a:defRPr>
        </a:defPPr>
      </a:lstStyle>
    </a:lnDef>
  </a:objectDefaults>
  <a:extraClrSchemeLst>
    <a:extraClrScheme>
      <a:clrScheme name="M01_StockWatson123635_03_Econ_C0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01_StockWatson123635_03_Econ_C0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01_StockWatson123635_03_Econ_C0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01_StockWatson123635_03_Econ_C0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01_StockWatson123635_03_Econ_C0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01_StockWatson123635_03_Econ_C0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01_StockWatson123635_03_Econ_C0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01_StockWatson123635_03_Econ_C0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01_StockWatson123635_03_Econ_C0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01_StockWatson123635_03_Econ_C0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01_StockWatson123635_03_Econ_C0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01_StockWatson123635_03_Econ_C0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SW Theme</Template>
  <TotalTime>18059</TotalTime>
  <Words>229</Words>
  <Application>Microsoft Macintosh PowerPoint</Application>
  <PresentationFormat>On-screen Show (4:3)</PresentationFormat>
  <Paragraphs>81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Lucida Grande</vt:lpstr>
      <vt:lpstr>Verdana</vt:lpstr>
      <vt:lpstr>SW Theme</vt:lpstr>
      <vt:lpstr>When X is Binary (Dummy)</vt:lpstr>
      <vt:lpstr>One Binary Variable</vt:lpstr>
      <vt:lpstr>One Binary Variable (Interpretation)</vt:lpstr>
      <vt:lpstr>Two Binary Variables are Independent</vt:lpstr>
      <vt:lpstr>Two Binary Variables are Dependent</vt:lpstr>
      <vt:lpstr>Two Binary Variables are Dependent (example)</vt:lpstr>
      <vt:lpstr>Interaction between Binary and Continuous Variables</vt:lpstr>
      <vt:lpstr>Binary and Continuous Variables 1</vt:lpstr>
      <vt:lpstr>Binary and Continuous Variables 2</vt:lpstr>
      <vt:lpstr>Binary and Continuous Variables 3</vt:lpstr>
    </vt:vector>
  </TitlesOfParts>
  <Company>Stephanie Lindsey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 to Econometrics</dc:title>
  <dc:subject>Multinational Business Finance</dc:subject>
  <dc:creator>Stephanie Lindsey</dc:creator>
  <cp:lastModifiedBy>Kim, Youngsoo</cp:lastModifiedBy>
  <cp:revision>513</cp:revision>
  <cp:lastPrinted>2018-09-17T17:55:32Z</cp:lastPrinted>
  <dcterms:created xsi:type="dcterms:W3CDTF">2011-03-01T17:47:44Z</dcterms:created>
  <dcterms:modified xsi:type="dcterms:W3CDTF">2020-09-13T20:55:20Z</dcterms:modified>
</cp:coreProperties>
</file>